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4"/>
  </p:notesMasterIdLst>
  <p:sldIdLst>
    <p:sldId id="377" r:id="rId2"/>
    <p:sldId id="257" r:id="rId3"/>
    <p:sldId id="378" r:id="rId4"/>
    <p:sldId id="256" r:id="rId5"/>
    <p:sldId id="312" r:id="rId6"/>
    <p:sldId id="313" r:id="rId7"/>
    <p:sldId id="380" r:id="rId8"/>
    <p:sldId id="276" r:id="rId9"/>
    <p:sldId id="314" r:id="rId10"/>
    <p:sldId id="277" r:id="rId11"/>
    <p:sldId id="278" r:id="rId12"/>
    <p:sldId id="303" r:id="rId13"/>
    <p:sldId id="302" r:id="rId14"/>
    <p:sldId id="31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304" r:id="rId24"/>
    <p:sldId id="317" r:id="rId25"/>
    <p:sldId id="318" r:id="rId26"/>
    <p:sldId id="319" r:id="rId27"/>
    <p:sldId id="287" r:id="rId28"/>
    <p:sldId id="320" r:id="rId29"/>
    <p:sldId id="321" r:id="rId30"/>
    <p:sldId id="322" r:id="rId31"/>
    <p:sldId id="288" r:id="rId32"/>
    <p:sldId id="323" r:id="rId33"/>
    <p:sldId id="324" r:id="rId34"/>
    <p:sldId id="325" r:id="rId35"/>
    <p:sldId id="289" r:id="rId36"/>
    <p:sldId id="326" r:id="rId37"/>
    <p:sldId id="327" r:id="rId38"/>
    <p:sldId id="379" r:id="rId39"/>
    <p:sldId id="328" r:id="rId40"/>
    <p:sldId id="290" r:id="rId41"/>
    <p:sldId id="291" r:id="rId42"/>
    <p:sldId id="292" r:id="rId43"/>
    <p:sldId id="293" r:id="rId44"/>
    <p:sldId id="294" r:id="rId45"/>
    <p:sldId id="295" r:id="rId46"/>
    <p:sldId id="332" r:id="rId47"/>
    <p:sldId id="296" r:id="rId48"/>
    <p:sldId id="297" r:id="rId49"/>
    <p:sldId id="298" r:id="rId50"/>
    <p:sldId id="299" r:id="rId51"/>
    <p:sldId id="300" r:id="rId52"/>
    <p:sldId id="334" r:id="rId53"/>
  </p:sldIdLst>
  <p:sldSz cx="9144000" cy="6858000" type="screen4x3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F98E0-5A72-194F-8045-AF4C0AF9BCB4}" v="1" dt="2020-03-01T15:08:31.273"/>
    <p1510:client id="{C012F5EA-D189-8141-8C62-4ACE1004B6E3}" v="26" dt="2020-03-01T20:36:55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79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sman J, Jasper" userId="4ad351b0-d5b9-458a-91c7-19ff210fa306" providerId="ADAL" clId="{C012F5EA-D189-8141-8C62-4ACE1004B6E3}"/>
    <pc:docChg chg="addSld delSld modSld sldOrd">
      <pc:chgData name="Bosman J, Jasper" userId="4ad351b0-d5b9-458a-91c7-19ff210fa306" providerId="ADAL" clId="{C012F5EA-D189-8141-8C62-4ACE1004B6E3}" dt="2020-03-01T20:37:01.530" v="52" actId="1076"/>
      <pc:docMkLst>
        <pc:docMk/>
      </pc:docMkLst>
      <pc:sldChg chg="ord">
        <pc:chgData name="Bosman J, Jasper" userId="4ad351b0-d5b9-458a-91c7-19ff210fa306" providerId="ADAL" clId="{C012F5EA-D189-8141-8C62-4ACE1004B6E3}" dt="2020-03-01T15:14:21.169" v="2"/>
        <pc:sldMkLst>
          <pc:docMk/>
          <pc:sldMk cId="2738285860" sldId="256"/>
        </pc:sldMkLst>
      </pc:sldChg>
      <pc:sldChg chg="add">
        <pc:chgData name="Bosman J, Jasper" userId="4ad351b0-d5b9-458a-91c7-19ff210fa306" providerId="ADAL" clId="{C012F5EA-D189-8141-8C62-4ACE1004B6E3}" dt="2020-03-01T15:14:14.533" v="0"/>
        <pc:sldMkLst>
          <pc:docMk/>
          <pc:sldMk cId="2935721112" sldId="257"/>
        </pc:sldMkLst>
      </pc:sldChg>
      <pc:sldChg chg="del">
        <pc:chgData name="Bosman J, Jasper" userId="4ad351b0-d5b9-458a-91c7-19ff210fa306" providerId="ADAL" clId="{C012F5EA-D189-8141-8C62-4ACE1004B6E3}" dt="2020-03-01T19:21:59.933" v="27" actId="2696"/>
        <pc:sldMkLst>
          <pc:docMk/>
          <pc:sldMk cId="837048145" sldId="264"/>
        </pc:sldMkLst>
      </pc:sldChg>
      <pc:sldChg chg="del">
        <pc:chgData name="Bosman J, Jasper" userId="4ad351b0-d5b9-458a-91c7-19ff210fa306" providerId="ADAL" clId="{C012F5EA-D189-8141-8C62-4ACE1004B6E3}" dt="2020-03-01T19:18:21.121" v="17" actId="2696"/>
        <pc:sldMkLst>
          <pc:docMk/>
          <pc:sldMk cId="1050174053" sldId="305"/>
        </pc:sldMkLst>
      </pc:sldChg>
      <pc:sldChg chg="del">
        <pc:chgData name="Bosman J, Jasper" userId="4ad351b0-d5b9-458a-91c7-19ff210fa306" providerId="ADAL" clId="{C012F5EA-D189-8141-8C62-4ACE1004B6E3}" dt="2020-03-01T19:18:22.868" v="18" actId="2696"/>
        <pc:sldMkLst>
          <pc:docMk/>
          <pc:sldMk cId="1962134246" sldId="306"/>
        </pc:sldMkLst>
      </pc:sldChg>
      <pc:sldChg chg="del">
        <pc:chgData name="Bosman J, Jasper" userId="4ad351b0-d5b9-458a-91c7-19ff210fa306" providerId="ADAL" clId="{C012F5EA-D189-8141-8C62-4ACE1004B6E3}" dt="2020-03-01T19:18:23.785" v="19" actId="2696"/>
        <pc:sldMkLst>
          <pc:docMk/>
          <pc:sldMk cId="3077018237" sldId="307"/>
        </pc:sldMkLst>
      </pc:sldChg>
      <pc:sldChg chg="del">
        <pc:chgData name="Bosman J, Jasper" userId="4ad351b0-d5b9-458a-91c7-19ff210fa306" providerId="ADAL" clId="{C012F5EA-D189-8141-8C62-4ACE1004B6E3}" dt="2020-03-01T15:16:09.627" v="16" actId="2696"/>
        <pc:sldMkLst>
          <pc:docMk/>
          <pc:sldMk cId="3363530560" sldId="309"/>
        </pc:sldMkLst>
      </pc:sldChg>
      <pc:sldChg chg="del">
        <pc:chgData name="Bosman J, Jasper" userId="4ad351b0-d5b9-458a-91c7-19ff210fa306" providerId="ADAL" clId="{C012F5EA-D189-8141-8C62-4ACE1004B6E3}" dt="2020-03-01T19:18:24.818" v="20" actId="2696"/>
        <pc:sldMkLst>
          <pc:docMk/>
          <pc:sldMk cId="734861584" sldId="310"/>
        </pc:sldMkLst>
      </pc:sldChg>
      <pc:sldChg chg="del">
        <pc:chgData name="Bosman J, Jasper" userId="4ad351b0-d5b9-458a-91c7-19ff210fa306" providerId="ADAL" clId="{C012F5EA-D189-8141-8C62-4ACE1004B6E3}" dt="2020-03-01T19:19:39.597" v="21" actId="2696"/>
        <pc:sldMkLst>
          <pc:docMk/>
          <pc:sldMk cId="734861584" sldId="311"/>
        </pc:sldMkLst>
      </pc:sldChg>
      <pc:sldChg chg="del">
        <pc:chgData name="Bosman J, Jasper" userId="4ad351b0-d5b9-458a-91c7-19ff210fa306" providerId="ADAL" clId="{C012F5EA-D189-8141-8C62-4ACE1004B6E3}" dt="2020-03-01T15:15:24.887" v="15" actId="2696"/>
        <pc:sldMkLst>
          <pc:docMk/>
          <pc:sldMk cId="152018797" sldId="315"/>
        </pc:sldMkLst>
      </pc:sldChg>
      <pc:sldChg chg="del">
        <pc:chgData name="Bosman J, Jasper" userId="4ad351b0-d5b9-458a-91c7-19ff210fa306" providerId="ADAL" clId="{C012F5EA-D189-8141-8C62-4ACE1004B6E3}" dt="2020-03-01T19:20:56.811" v="22" actId="2696"/>
        <pc:sldMkLst>
          <pc:docMk/>
          <pc:sldMk cId="2706015280" sldId="329"/>
        </pc:sldMkLst>
      </pc:sldChg>
      <pc:sldChg chg="del">
        <pc:chgData name="Bosman J, Jasper" userId="4ad351b0-d5b9-458a-91c7-19ff210fa306" providerId="ADAL" clId="{C012F5EA-D189-8141-8C62-4ACE1004B6E3}" dt="2020-03-01T19:21:05.013" v="23" actId="2696"/>
        <pc:sldMkLst>
          <pc:docMk/>
          <pc:sldMk cId="2088922418" sldId="330"/>
        </pc:sldMkLst>
      </pc:sldChg>
      <pc:sldChg chg="del">
        <pc:chgData name="Bosman J, Jasper" userId="4ad351b0-d5b9-458a-91c7-19ff210fa306" providerId="ADAL" clId="{C012F5EA-D189-8141-8C62-4ACE1004B6E3}" dt="2020-03-01T19:21:05.396" v="24" actId="2696"/>
        <pc:sldMkLst>
          <pc:docMk/>
          <pc:sldMk cId="328173791" sldId="331"/>
        </pc:sldMkLst>
      </pc:sldChg>
      <pc:sldChg chg="del">
        <pc:chgData name="Bosman J, Jasper" userId="4ad351b0-d5b9-458a-91c7-19ff210fa306" providerId="ADAL" clId="{C012F5EA-D189-8141-8C62-4ACE1004B6E3}" dt="2020-03-01T19:21:53.961" v="25" actId="2696"/>
        <pc:sldMkLst>
          <pc:docMk/>
          <pc:sldMk cId="538091218" sldId="333"/>
        </pc:sldMkLst>
      </pc:sldChg>
      <pc:sldChg chg="del">
        <pc:chgData name="Bosman J, Jasper" userId="4ad351b0-d5b9-458a-91c7-19ff210fa306" providerId="ADAL" clId="{C012F5EA-D189-8141-8C62-4ACE1004B6E3}" dt="2020-03-01T19:21:57.908" v="26" actId="2696"/>
        <pc:sldMkLst>
          <pc:docMk/>
          <pc:sldMk cId="3265909093" sldId="335"/>
        </pc:sldMkLst>
      </pc:sldChg>
      <pc:sldChg chg="add">
        <pc:chgData name="Bosman J, Jasper" userId="4ad351b0-d5b9-458a-91c7-19ff210fa306" providerId="ADAL" clId="{C012F5EA-D189-8141-8C62-4ACE1004B6E3}" dt="2020-03-01T15:14:14.533" v="0"/>
        <pc:sldMkLst>
          <pc:docMk/>
          <pc:sldMk cId="2908834011" sldId="377"/>
        </pc:sldMkLst>
      </pc:sldChg>
      <pc:sldChg chg="modSp add">
        <pc:chgData name="Bosman J, Jasper" userId="4ad351b0-d5b9-458a-91c7-19ff210fa306" providerId="ADAL" clId="{C012F5EA-D189-8141-8C62-4ACE1004B6E3}" dt="2020-03-01T15:14:53.138" v="14" actId="20577"/>
        <pc:sldMkLst>
          <pc:docMk/>
          <pc:sldMk cId="1500433280" sldId="378"/>
        </pc:sldMkLst>
        <pc:graphicFrameChg chg="mod">
          <ac:chgData name="Bosman J, Jasper" userId="4ad351b0-d5b9-458a-91c7-19ff210fa306" providerId="ADAL" clId="{C012F5EA-D189-8141-8C62-4ACE1004B6E3}" dt="2020-03-01T15:14:53.138" v="14" actId="20577"/>
          <ac:graphicFrameMkLst>
            <pc:docMk/>
            <pc:sldMk cId="1500433280" sldId="378"/>
            <ac:graphicFrameMk id="5" creationId="{1BA2B777-4639-413B-B404-7E6131F77AFA}"/>
          </ac:graphicFrameMkLst>
        </pc:graphicFrameChg>
      </pc:sldChg>
      <pc:sldChg chg="addSp modSp add">
        <pc:chgData name="Bosman J, Jasper" userId="4ad351b0-d5b9-458a-91c7-19ff210fa306" providerId="ADAL" clId="{C012F5EA-D189-8141-8C62-4ACE1004B6E3}" dt="2020-03-01T20:37:01.530" v="52" actId="1076"/>
        <pc:sldMkLst>
          <pc:docMk/>
          <pc:sldMk cId="3245338971" sldId="379"/>
        </pc:sldMkLst>
        <pc:spChg chg="add mod">
          <ac:chgData name="Bosman J, Jasper" userId="4ad351b0-d5b9-458a-91c7-19ff210fa306" providerId="ADAL" clId="{C012F5EA-D189-8141-8C62-4ACE1004B6E3}" dt="2020-03-01T20:36:41.596" v="48" actId="1076"/>
          <ac:spMkLst>
            <pc:docMk/>
            <pc:sldMk cId="3245338971" sldId="379"/>
            <ac:spMk id="2" creationId="{C13FE302-5A53-3B4A-A947-092B15F61672}"/>
          </ac:spMkLst>
        </pc:spChg>
        <pc:picChg chg="add mod">
          <ac:chgData name="Bosman J, Jasper" userId="4ad351b0-d5b9-458a-91c7-19ff210fa306" providerId="ADAL" clId="{C012F5EA-D189-8141-8C62-4ACE1004B6E3}" dt="2020-03-01T20:37:01.530" v="52" actId="1076"/>
          <ac:picMkLst>
            <pc:docMk/>
            <pc:sldMk cId="3245338971" sldId="379"/>
            <ac:picMk id="3" creationId="{73A6D684-2B15-ED42-9FC5-3B357B7E0ECD}"/>
          </ac:picMkLst>
        </pc:picChg>
      </pc:sldChg>
      <pc:sldChg chg="addSp delSp modSp add">
        <pc:chgData name="Bosman J, Jasper" userId="4ad351b0-d5b9-458a-91c7-19ff210fa306" providerId="ADAL" clId="{C012F5EA-D189-8141-8C62-4ACE1004B6E3}" dt="2020-03-01T20:34:10.097" v="47" actId="1076"/>
        <pc:sldMkLst>
          <pc:docMk/>
          <pc:sldMk cId="3542907278" sldId="380"/>
        </pc:sldMkLst>
        <pc:spChg chg="add del mod">
          <ac:chgData name="Bosman J, Jasper" userId="4ad351b0-d5b9-458a-91c7-19ff210fa306" providerId="ADAL" clId="{C012F5EA-D189-8141-8C62-4ACE1004B6E3}" dt="2020-03-01T20:33:53.802" v="43"/>
          <ac:spMkLst>
            <pc:docMk/>
            <pc:sldMk cId="3542907278" sldId="380"/>
            <ac:spMk id="2" creationId="{A63E527D-23AB-F040-9FD6-4150AF94239D}"/>
          </ac:spMkLst>
        </pc:spChg>
        <pc:spChg chg="add mod">
          <ac:chgData name="Bosman J, Jasper" userId="4ad351b0-d5b9-458a-91c7-19ff210fa306" providerId="ADAL" clId="{C012F5EA-D189-8141-8C62-4ACE1004B6E3}" dt="2020-03-01T20:34:10.097" v="47" actId="1076"/>
          <ac:spMkLst>
            <pc:docMk/>
            <pc:sldMk cId="3542907278" sldId="380"/>
            <ac:spMk id="4" creationId="{70D27235-F14A-A644-AE61-55908930F5F2}"/>
          </ac:spMkLst>
        </pc:spChg>
        <pc:picChg chg="add mod">
          <ac:chgData name="Bosman J, Jasper" userId="4ad351b0-d5b9-458a-91c7-19ff210fa306" providerId="ADAL" clId="{C012F5EA-D189-8141-8C62-4ACE1004B6E3}" dt="2020-03-01T20:33:54.767" v="44" actId="1076"/>
          <ac:picMkLst>
            <pc:docMk/>
            <pc:sldMk cId="3542907278" sldId="380"/>
            <ac:picMk id="3" creationId="{A8EF47FC-4F55-374A-BD41-CCCFB3929E6A}"/>
          </ac:picMkLst>
        </pc:picChg>
      </pc:sldChg>
    </pc:docChg>
  </pc:docChgLst>
  <pc:docChgLst>
    <pc:chgData name="Bosman J, Jasper" userId="4ad351b0-d5b9-458a-91c7-19ff210fa306" providerId="ADAL" clId="{0A9F98E0-5A72-194F-8045-AF4C0AF9BCB4}"/>
    <pc:docChg chg="delSld modSld">
      <pc:chgData name="Bosman J, Jasper" userId="4ad351b0-d5b9-458a-91c7-19ff210fa306" providerId="ADAL" clId="{0A9F98E0-5A72-194F-8045-AF4C0AF9BCB4}" dt="2020-03-01T15:08:37.653" v="4" actId="1076"/>
      <pc:docMkLst>
        <pc:docMk/>
      </pc:docMkLst>
      <pc:sldChg chg="modSp">
        <pc:chgData name="Bosman J, Jasper" userId="4ad351b0-d5b9-458a-91c7-19ff210fa306" providerId="ADAL" clId="{0A9F98E0-5A72-194F-8045-AF4C0AF9BCB4}" dt="2020-03-01T15:08:37.653" v="4" actId="1076"/>
        <pc:sldMkLst>
          <pc:docMk/>
          <pc:sldMk cId="2738285860" sldId="256"/>
        </pc:sldMkLst>
        <pc:spChg chg="mod">
          <ac:chgData name="Bosman J, Jasper" userId="4ad351b0-d5b9-458a-91c7-19ff210fa306" providerId="ADAL" clId="{0A9F98E0-5A72-194F-8045-AF4C0AF9BCB4}" dt="2020-03-01T15:08:34.546" v="3" actId="1076"/>
          <ac:spMkLst>
            <pc:docMk/>
            <pc:sldMk cId="2738285860" sldId="256"/>
            <ac:spMk id="4" creationId="{00000000-0000-0000-0000-000000000000}"/>
          </ac:spMkLst>
        </pc:spChg>
        <pc:spChg chg="mod">
          <ac:chgData name="Bosman J, Jasper" userId="4ad351b0-d5b9-458a-91c7-19ff210fa306" providerId="ADAL" clId="{0A9F98E0-5A72-194F-8045-AF4C0AF9BCB4}" dt="2020-03-01T15:08:37.653" v="4" actId="1076"/>
          <ac:spMkLst>
            <pc:docMk/>
            <pc:sldMk cId="2738285860" sldId="256"/>
            <ac:spMk id="5" creationId="{00000000-0000-0000-0000-000000000000}"/>
          </ac:spMkLst>
        </pc:spChg>
      </pc:sldChg>
      <pc:sldChg chg="del">
        <pc:chgData name="Bosman J, Jasper" userId="4ad351b0-d5b9-458a-91c7-19ff210fa306" providerId="ADAL" clId="{0A9F98E0-5A72-194F-8045-AF4C0AF9BCB4}" dt="2020-03-01T15:08:11.422" v="0" actId="2696"/>
        <pc:sldMkLst>
          <pc:docMk/>
          <pc:sldMk cId="2725631553" sldId="257"/>
        </pc:sldMkLst>
      </pc:sldChg>
      <pc:sldChg chg="del">
        <pc:chgData name="Bosman J, Jasper" userId="4ad351b0-d5b9-458a-91c7-19ff210fa306" providerId="ADAL" clId="{0A9F98E0-5A72-194F-8045-AF4C0AF9BCB4}" dt="2020-03-01T15:08:13.882" v="1" actId="2696"/>
        <pc:sldMkLst>
          <pc:docMk/>
          <pc:sldMk cId="1667613245" sldId="262"/>
        </pc:sldMkLst>
      </pc:sldChg>
      <pc:sldChg chg="del">
        <pc:chgData name="Bosman J, Jasper" userId="4ad351b0-d5b9-458a-91c7-19ff210fa306" providerId="ADAL" clId="{0A9F98E0-5A72-194F-8045-AF4C0AF9BCB4}" dt="2020-03-01T15:08:21.108" v="2" actId="2696"/>
        <pc:sldMkLst>
          <pc:docMk/>
          <pc:sldMk cId="1960572220" sldId="30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89C4F-B810-44D2-9B47-A335B094A1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40F0126-2A10-4285-BC3D-A30470226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Chapter 4: pg. </a:t>
          </a:r>
          <a:r>
            <a:rPr lang="en-CA" noProof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121-134, 138-143, 145-159</a:t>
          </a:r>
          <a:endParaRPr lang="en-US" dirty="0"/>
        </a:p>
      </dgm:t>
    </dgm:pt>
    <dgm:pt modelId="{EAF63E58-D605-4EC5-A350-8C9F9CE4BD2D}" type="parTrans" cxnId="{795EB693-C39F-4FB9-809A-3034FAD9B1C6}">
      <dgm:prSet/>
      <dgm:spPr/>
      <dgm:t>
        <a:bodyPr/>
        <a:lstStyle/>
        <a:p>
          <a:endParaRPr lang="en-US"/>
        </a:p>
      </dgm:t>
    </dgm:pt>
    <dgm:pt modelId="{BC1EB1F9-9852-4147-B872-74656F72EAC1}" type="sibTrans" cxnId="{795EB693-C39F-4FB9-809A-3034FAD9B1C6}">
      <dgm:prSet/>
      <dgm:spPr/>
      <dgm:t>
        <a:bodyPr/>
        <a:lstStyle/>
        <a:p>
          <a:endParaRPr lang="en-US"/>
        </a:p>
      </dgm:t>
    </dgm:pt>
    <dgm:pt modelId="{54F4F996-3646-4DC4-B4C7-04B2EB195B09}" type="pres">
      <dgm:prSet presAssocID="{9E189C4F-B810-44D2-9B47-A335B094A1D5}" presName="root" presStyleCnt="0">
        <dgm:presLayoutVars>
          <dgm:dir/>
          <dgm:resizeHandles val="exact"/>
        </dgm:presLayoutVars>
      </dgm:prSet>
      <dgm:spPr/>
    </dgm:pt>
    <dgm:pt modelId="{8C7170A5-8F6E-45D2-8FFF-7BFE1724C504}" type="pres">
      <dgm:prSet presAssocID="{640F0126-2A10-4285-BC3D-A304702262C5}" presName="compNode" presStyleCnt="0"/>
      <dgm:spPr/>
    </dgm:pt>
    <dgm:pt modelId="{DB0A7DF8-67D0-4275-A501-D41FC2579C31}" type="pres">
      <dgm:prSet presAssocID="{640F0126-2A10-4285-BC3D-A304702262C5}" presName="bgRect" presStyleLbl="bgShp" presStyleIdx="0" presStyleCnt="1"/>
      <dgm:spPr/>
    </dgm:pt>
    <dgm:pt modelId="{D9250103-A131-4C4F-8895-F7ECCB493FF4}" type="pres">
      <dgm:prSet presAssocID="{640F0126-2A10-4285-BC3D-A304702262C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7C37490-C752-4256-AD5F-8DE00E41BFFE}" type="pres">
      <dgm:prSet presAssocID="{640F0126-2A10-4285-BC3D-A304702262C5}" presName="spaceRect" presStyleCnt="0"/>
      <dgm:spPr/>
    </dgm:pt>
    <dgm:pt modelId="{A7C26799-A786-424E-81BB-A30690A3E7B1}" type="pres">
      <dgm:prSet presAssocID="{640F0126-2A10-4285-BC3D-A304702262C5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231C85C-922D-4B4C-B99F-5E17C0BDDC65}" type="presOf" srcId="{640F0126-2A10-4285-BC3D-A304702262C5}" destId="{A7C26799-A786-424E-81BB-A30690A3E7B1}" srcOrd="0" destOrd="0" presId="urn:microsoft.com/office/officeart/2018/2/layout/IconVerticalSolidList"/>
    <dgm:cxn modelId="{C0DB6082-616D-4BDC-BAC4-F3F72306F1D7}" type="presOf" srcId="{9E189C4F-B810-44D2-9B47-A335B094A1D5}" destId="{54F4F996-3646-4DC4-B4C7-04B2EB195B09}" srcOrd="0" destOrd="0" presId="urn:microsoft.com/office/officeart/2018/2/layout/IconVerticalSolidList"/>
    <dgm:cxn modelId="{795EB693-C39F-4FB9-809A-3034FAD9B1C6}" srcId="{9E189C4F-B810-44D2-9B47-A335B094A1D5}" destId="{640F0126-2A10-4285-BC3D-A304702262C5}" srcOrd="0" destOrd="0" parTransId="{EAF63E58-D605-4EC5-A350-8C9F9CE4BD2D}" sibTransId="{BC1EB1F9-9852-4147-B872-74656F72EAC1}"/>
    <dgm:cxn modelId="{C78D2345-F46A-4518-88CF-60173F1C0C63}" type="presParOf" srcId="{54F4F996-3646-4DC4-B4C7-04B2EB195B09}" destId="{8C7170A5-8F6E-45D2-8FFF-7BFE1724C504}" srcOrd="0" destOrd="0" presId="urn:microsoft.com/office/officeart/2018/2/layout/IconVerticalSolidList"/>
    <dgm:cxn modelId="{65E491D5-841D-4268-B79A-42F305B175C4}" type="presParOf" srcId="{8C7170A5-8F6E-45D2-8FFF-7BFE1724C504}" destId="{DB0A7DF8-67D0-4275-A501-D41FC2579C31}" srcOrd="0" destOrd="0" presId="urn:microsoft.com/office/officeart/2018/2/layout/IconVerticalSolidList"/>
    <dgm:cxn modelId="{2160067F-57DC-4B99-891F-1FC4FCFD7BF4}" type="presParOf" srcId="{8C7170A5-8F6E-45D2-8FFF-7BFE1724C504}" destId="{D9250103-A131-4C4F-8895-F7ECCB493FF4}" srcOrd="1" destOrd="0" presId="urn:microsoft.com/office/officeart/2018/2/layout/IconVerticalSolidList"/>
    <dgm:cxn modelId="{7CBE8DCE-6430-447B-B34E-85B391E13684}" type="presParOf" srcId="{8C7170A5-8F6E-45D2-8FFF-7BFE1724C504}" destId="{F7C37490-C752-4256-AD5F-8DE00E41BFFE}" srcOrd="2" destOrd="0" presId="urn:microsoft.com/office/officeart/2018/2/layout/IconVerticalSolidList"/>
    <dgm:cxn modelId="{1700A2EC-BE36-4188-A28D-62B566AC1D6F}" type="presParOf" srcId="{8C7170A5-8F6E-45D2-8FFF-7BFE1724C504}" destId="{A7C26799-A786-424E-81BB-A30690A3E7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A7DF8-67D0-4275-A501-D41FC2579C31}">
      <dsp:nvSpPr>
        <dsp:cNvPr id="0" name=""/>
        <dsp:cNvSpPr/>
      </dsp:nvSpPr>
      <dsp:spPr>
        <a:xfrm>
          <a:off x="0" y="1142226"/>
          <a:ext cx="7886700" cy="9790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50103-A131-4C4F-8895-F7ECCB493FF4}">
      <dsp:nvSpPr>
        <dsp:cNvPr id="0" name=""/>
        <dsp:cNvSpPr/>
      </dsp:nvSpPr>
      <dsp:spPr>
        <a:xfrm>
          <a:off x="296162" y="1362512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26799-A786-424E-81BB-A30690A3E7B1}">
      <dsp:nvSpPr>
        <dsp:cNvPr id="0" name=""/>
        <dsp:cNvSpPr/>
      </dsp:nvSpPr>
      <dsp:spPr>
        <a:xfrm>
          <a:off x="1130804" y="1142226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Chapter 4: pg. </a:t>
          </a:r>
          <a:r>
            <a:rPr lang="en-CA" sz="2500" kern="1200" noProof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121-134, 138-143, 145-159</a:t>
          </a:r>
          <a:endParaRPr lang="en-US" sz="2500" kern="1200" dirty="0"/>
        </a:p>
      </dsp:txBody>
      <dsp:txXfrm>
        <a:off x="1130804" y="1142226"/>
        <a:ext cx="6755895" cy="97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7B99F-C774-7748-8C23-4D4807942419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C93D-D959-2F49-9786-215A6BE4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3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9A2104-9309-42AD-9CE4-658C2DDB82F1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0B769A-7E5A-45B1-A526-A3ECC8EB15D1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FED9F4-6074-4EEE-8432-8F11371DD17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0340B-019E-4069-9FE3-B6CA0B947BEC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52979-9BF9-4252-B1D8-32F8C4B63F48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7C7F0-1100-4B74-AB03-14011B54BB0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5CCDEE-6A2E-4F48-8D6A-3C20097B3D4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D18562-0208-402C-9EA9-9B88F1C40F6B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50C77A-D181-4A07-BF25-BC5B97252749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90BD6F-8A1D-450D-B840-CE48B3EA6165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516312-FE88-408D-B8B3-737D144DE492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89991D-69C3-489B-9FB7-7CFF513AE220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B81D0F-6210-4DBE-B73C-DA64B14311C9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C00F2D-9CC9-4553-94EB-410E4EED35B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B9EF-BE0E-D04A-AA7F-F8E9648A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84068-28E6-6D40-AF84-EBF5DEC6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9B16A-25CB-F845-A807-AE5BC668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5E054-E890-AB4F-B4C0-031F7800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7028B-7771-864D-8503-462AC402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4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5E6A-8A36-D943-A9D1-75FF54954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8A19-47CD-6B43-9571-73769220F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F136A-6DE8-3E41-B4CF-23BE5A3F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EA7DC-9D77-5547-AC5D-F165AD7A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CD7E8-E8C4-E94E-B14C-A8C1C4DD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952571-E049-574C-B257-5F68A4EC9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E2BED-B5F3-5449-8611-781824FE1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8E0D-032D-0F4C-BC25-A0134367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D5FE4-CB99-D344-9D46-197247FE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E1B01-1C61-554F-952F-87511A90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6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A23-8A36-2E42-AD09-52844F69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0EBC-D2FF-6741-AB07-3F5DCECFC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A335A-5DF0-2A4B-8A82-E6D7EB42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0B2FF-7556-794F-827C-943AA503A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F43FA-39DD-6C4C-9674-8081BEEF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A910-DC5C-7045-B5DA-AB22426C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CF9C7-2B2B-A44A-ACD5-337188F0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7A5E8-5330-F442-9E95-B9A8E95C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65CC7-87C3-4043-93FE-A03189C5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C5137-FAC5-E64E-8079-F58B0CBD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24AA-8D5E-184A-AB33-73811740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DC5B-4725-7F4A-AFD2-CEA3D4F31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23DB-FAB9-B44B-92A0-1E2E0005B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2C73C-BDC5-CC49-9BD2-54E84635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46EE95-CE32-1143-AB2E-62ED0044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B2DD7-F7AB-124B-A4E2-238E582D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849A-2D4E-DC42-986B-7E44C969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F279A-755A-3D46-86E9-BD9B115EE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F0F6D-C8CD-8A47-83E8-67EFBD406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D491C-7685-1240-B264-764E1426E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01D09-30F6-6C40-ACE0-2278AB06C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D8F8A-1A9E-6A44-971F-0163F925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0DC60-9D2B-7847-9578-BB01A552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253AF-F06A-B746-B55A-B8F08EC2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72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5C28-B05A-F145-996C-14324CEC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21CB8-1F37-D245-BD62-4F555E97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1CCCF-90A1-EC4D-B386-748186E2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22411-45D1-1B49-9DDC-72C30316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4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B6A70-49EE-E64F-BCB2-FF9D5441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6B9AB-1F68-4F41-98EC-CE5BDB02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14155-DFE6-1F43-8E34-2DE93456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4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93FD-4AFB-0F45-9F19-B8EBA04E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1460-2DB9-EA4A-941F-9E00EBFA9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A011C-EE96-B444-BBEE-C5B74C85D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A24BE-6D3C-B24C-81DB-568CDBEB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994D9-EDDB-094A-9C34-9A01A2DC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5E56B-E745-6C4D-B1D6-205621A3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8ADA-B943-384B-9AF9-78B351D9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DCC09-BF99-AA4F-9CB8-FA4F70088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942AB-CF85-DC4F-8E3A-0D3BF557A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38F4F-B7B4-FA44-8566-AC6E215E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B83BB-D7F8-DE41-8432-9D9D5583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70149-88B2-714D-97B2-AB24A5C0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E6C9E-B944-C84A-8881-6B34C419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8E8D7-8F21-3D4D-B5E9-9D730E498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A5C5-D48F-2444-BEBB-BF8B4C8D2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7EA17-8ED0-4BB2-BF40-71C42A3CE44C}" type="datetimeFigureOut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942D5-4FB8-BD47-989A-05F581B33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C9FC6-0E30-9346-90B1-C812A7395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8410E-900F-4F6A-9052-9B5226BAB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youtube.com/watch?v=S3gr8gjKHhc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youtube.com/watch?v=8A-msg23u0w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24C6-38B5-0845-91C0-B91A526DB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5" y="4251260"/>
            <a:ext cx="5315780" cy="1303020"/>
          </a:xfrm>
        </p:spPr>
        <p:txBody>
          <a:bodyPr anchor="ctr">
            <a:normAutofit/>
          </a:bodyPr>
          <a:lstStyle/>
          <a:p>
            <a:r>
              <a:rPr lang="en-US" dirty="0"/>
              <a:t>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B9ED6-B81C-174A-817A-B15BF7B45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8072" y="4251260"/>
            <a:ext cx="2408466" cy="130302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Faster, better, stronger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A4B1-D33B-2A4D-BB22-3EDB383CF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 r="-1" b="-1"/>
          <a:stretch/>
        </p:blipFill>
        <p:spPr>
          <a:xfrm>
            <a:off x="4869085" y="34159"/>
            <a:ext cx="4274915" cy="3044426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8834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14"/>
          <a:stretch/>
        </p:blipFill>
        <p:spPr bwMode="auto">
          <a:xfrm>
            <a:off x="1752600" y="620714"/>
            <a:ext cx="7083425" cy="608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867400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76200"/>
            <a:ext cx="76962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BLAST step 2: choose program </a:t>
            </a:r>
          </a:p>
        </p:txBody>
      </p:sp>
    </p:spTree>
    <p:extLst>
      <p:ext uri="{BB962C8B-B14F-4D97-AF65-F5344CB8AC3E}">
        <p14:creationId xmlns:p14="http://schemas.microsoft.com/office/powerpoint/2010/main" val="377809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6"/>
          <a:stretch/>
        </p:blipFill>
        <p:spPr bwMode="auto">
          <a:xfrm>
            <a:off x="1440708" y="1143000"/>
            <a:ext cx="769054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125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05856" y="152400"/>
            <a:ext cx="695234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2 (choosing the BLAST program):</a:t>
            </a:r>
          </a:p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DNA can be translated into six reading frames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0637" y="2514600"/>
            <a:ext cx="877163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DNA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5047" y="4110335"/>
            <a:ext cx="1093869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protein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4861" y="3048000"/>
            <a:ext cx="1454244" cy="88639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3 forward,</a:t>
            </a:r>
          </a:p>
          <a:p>
            <a:pPr algn="ctr">
              <a:lnSpc>
                <a:spcPct val="7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3 reverse </a:t>
            </a:r>
          </a:p>
          <a:p>
            <a:pPr algn="ctr">
              <a:lnSpc>
                <a:spcPct val="7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frames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828800" y="6096000"/>
            <a:ext cx="70854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This image is from the NCBI Nucleotide entry for HBB</a:t>
            </a:r>
          </a:p>
        </p:txBody>
      </p:sp>
    </p:spTree>
    <p:extLst>
      <p:ext uri="{BB962C8B-B14F-4D97-AF65-F5344CB8AC3E}">
        <p14:creationId xmlns:p14="http://schemas.microsoft.com/office/powerpoint/2010/main" val="3391449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14" y="5905642"/>
            <a:ext cx="1039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4-1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126</a:t>
            </a:r>
          </a:p>
        </p:txBody>
      </p:sp>
      <p:pic>
        <p:nvPicPr>
          <p:cNvPr id="4" name="Picture 3" descr="Screen Shot 2017-01-22 at 7.2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79500"/>
            <a:ext cx="8674100" cy="468630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70385" y="152400"/>
            <a:ext cx="8223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3: choose a database to search (protein databases)</a:t>
            </a:r>
          </a:p>
        </p:txBody>
      </p:sp>
    </p:spTree>
    <p:extLst>
      <p:ext uri="{BB962C8B-B14F-4D97-AF65-F5344CB8AC3E}">
        <p14:creationId xmlns:p14="http://schemas.microsoft.com/office/powerpoint/2010/main" val="230958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14" y="5905642"/>
            <a:ext cx="1039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Table 4-2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127</a:t>
            </a:r>
          </a:p>
        </p:txBody>
      </p:sp>
      <p:pic>
        <p:nvPicPr>
          <p:cNvPr id="3" name="Picture 2" descr="Screen Shot 2017-01-22 at 7.30.5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/>
          <a:stretch/>
        </p:blipFill>
        <p:spPr>
          <a:xfrm>
            <a:off x="2019235" y="692776"/>
            <a:ext cx="5981765" cy="6165224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388215" y="152400"/>
            <a:ext cx="718763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3: choose a database to search (nucleotide)</a:t>
            </a:r>
          </a:p>
        </p:txBody>
      </p:sp>
    </p:spTree>
    <p:extLst>
      <p:ext uri="{BB962C8B-B14F-4D97-AF65-F5344CB8AC3E}">
        <p14:creationId xmlns:p14="http://schemas.microsoft.com/office/powerpoint/2010/main" val="2144750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2590800" y="381000"/>
            <a:ext cx="4176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4: optional parameters 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143000" y="1524000"/>
            <a:ext cx="713581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You can...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choose the organism to search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turn filtering on/off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substitution matrix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expect (e) value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word size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• change the output format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Example: BLASTP human insulin (NP_000198) against a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C. </a:t>
            </a:r>
            <a:r>
              <a:rPr lang="en-US" altLang="en-US" sz="2400" i="1" dirty="0" err="1">
                <a:solidFill>
                  <a:srgbClr val="000000"/>
                </a:solidFill>
                <a:latin typeface="Gill Sans MT"/>
                <a:cs typeface="Gill Sans MT"/>
              </a:rPr>
              <a:t>elegans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RefSeq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database. Varying some parameters (filtering, compositional adjustments) can greatly affect the alignment itself. </a:t>
            </a: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1524000" y="1066800"/>
            <a:ext cx="7010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3097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02" b="19641"/>
          <a:stretch/>
        </p:blipFill>
        <p:spPr bwMode="auto">
          <a:xfrm>
            <a:off x="2815186" y="609600"/>
            <a:ext cx="611687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128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88229" y="76200"/>
            <a:ext cx="77876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4a: choose optional BLASTP search parameters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762000" y="914400"/>
            <a:ext cx="2068295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max sequences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042358" y="1447800"/>
            <a:ext cx="1853242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short queries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2743200"/>
            <a:ext cx="1818376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max matches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447800" y="2281535"/>
            <a:ext cx="1390976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word size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9479" y="1905000"/>
            <a:ext cx="2296121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expect threshold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13417" y="3348335"/>
            <a:ext cx="1982183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scoring matrix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567893" y="3886200"/>
            <a:ext cx="1327707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gap costs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981200" y="5481935"/>
            <a:ext cx="825867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mask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057400" y="4948535"/>
            <a:ext cx="774571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filter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8328" y="4415135"/>
            <a:ext cx="3390672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compositional adjustment</a:t>
            </a:r>
          </a:p>
        </p:txBody>
      </p:sp>
    </p:spTree>
    <p:extLst>
      <p:ext uri="{BB962C8B-B14F-4D97-AF65-F5344CB8AC3E}">
        <p14:creationId xmlns:p14="http://schemas.microsoft.com/office/powerpoint/2010/main" val="94925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1"/>
          <a:stretch/>
        </p:blipFill>
        <p:spPr bwMode="auto">
          <a:xfrm>
            <a:off x="3429000" y="920050"/>
            <a:ext cx="5562600" cy="589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129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3400" y="76200"/>
            <a:ext cx="852394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4a: compositional adjustment influences score, expect value search results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53112" y="1143000"/>
            <a:ext cx="1904488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expect = 0.05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829312" y="3657600"/>
            <a:ext cx="1904488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expect = 0.09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49876" y="5253335"/>
            <a:ext cx="2083924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expect = 1e-04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5800" y="1676400"/>
            <a:ext cx="2971800" cy="12003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Default: </a:t>
            </a:r>
            <a:r>
              <a:rPr lang="en-US" sz="2400" dirty="0"/>
              <a:t>conditional compositional score matrix adjustment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600200" y="4209873"/>
            <a:ext cx="2133600" cy="4616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no </a:t>
            </a:r>
            <a:r>
              <a:rPr lang="en-US" sz="2400" dirty="0"/>
              <a:t>adjustment 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219200" y="5791200"/>
            <a:ext cx="2667000" cy="83099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composition-based statistics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3112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12"/>
          <a:stretch/>
        </p:blipFill>
        <p:spPr bwMode="auto">
          <a:xfrm>
            <a:off x="1109663" y="836613"/>
            <a:ext cx="6924675" cy="212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132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43000" y="76200"/>
            <a:ext cx="79143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4b: formatting options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47801" y="3733800"/>
            <a:ext cx="7162800" cy="193899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top of the BLAST output summarizes the query, database, and BLAST algorithm.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Click to access a summary of the search parameters or a taxonomic report.</a:t>
            </a:r>
          </a:p>
        </p:txBody>
      </p:sp>
    </p:spTree>
    <p:extLst>
      <p:ext uri="{BB962C8B-B14F-4D97-AF65-F5344CB8AC3E}">
        <p14:creationId xmlns:p14="http://schemas.microsoft.com/office/powerpoint/2010/main" val="16264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5"/>
          <a:stretch/>
        </p:blipFill>
        <p:spPr bwMode="auto">
          <a:xfrm>
            <a:off x="1524000" y="762000"/>
            <a:ext cx="4692650" cy="6051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133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76200"/>
            <a:ext cx="9057345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4b: formatting options (you can view search parameters)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29200" y="1371600"/>
            <a:ext cx="197074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Expect value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86400" y="2057400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BLOSUM62 matrix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953000" y="2895600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Threshold value T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725455" y="4038600"/>
            <a:ext cx="30375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Size of database</a:t>
            </a:r>
          </a:p>
        </p:txBody>
      </p:sp>
    </p:spTree>
    <p:extLst>
      <p:ext uri="{BB962C8B-B14F-4D97-AF65-F5344CB8AC3E}">
        <p14:creationId xmlns:p14="http://schemas.microsoft.com/office/powerpoint/2010/main" val="201538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5"/>
          <a:stretch/>
        </p:blipFill>
        <p:spPr bwMode="auto">
          <a:xfrm>
            <a:off x="1093661" y="628650"/>
            <a:ext cx="7915703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4-8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134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43000" y="76200"/>
            <a:ext cx="79143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4b: formatting options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458255" y="5562600"/>
            <a:ext cx="7304745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Graphic summary of the results shows the alignment scores (coded by color) and the length of the alignment (given by the length of the horizontal bars)</a:t>
            </a:r>
          </a:p>
        </p:txBody>
      </p:sp>
    </p:spTree>
    <p:extLst>
      <p:ext uri="{BB962C8B-B14F-4D97-AF65-F5344CB8AC3E}">
        <p14:creationId xmlns:p14="http://schemas.microsoft.com/office/powerpoint/2010/main" val="215305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505F1B-A794-5B48-9D06-2A816D273C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915" y="2514600"/>
          <a:ext cx="8470555" cy="3136882"/>
        </p:xfrm>
        <a:graphic>
          <a:graphicData uri="http://schemas.openxmlformats.org/drawingml/2006/table">
            <a:tbl>
              <a:tblPr/>
              <a:tblGrid>
                <a:gridCol w="889685">
                  <a:extLst>
                    <a:ext uri="{9D8B030D-6E8A-4147-A177-3AD203B41FA5}">
                      <a16:colId xmlns:a16="http://schemas.microsoft.com/office/drawing/2014/main" val="388326272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5599882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7246956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854057054"/>
                    </a:ext>
                  </a:extLst>
                </a:gridCol>
                <a:gridCol w="2399270">
                  <a:extLst>
                    <a:ext uri="{9D8B030D-6E8A-4147-A177-3AD203B41FA5}">
                      <a16:colId xmlns:a16="http://schemas.microsoft.com/office/drawing/2014/main" val="3954494091"/>
                    </a:ext>
                  </a:extLst>
                </a:gridCol>
              </a:tblGrid>
              <a:tr h="216777"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Lecture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Chapter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b="1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638149"/>
                  </a:ext>
                </a:extLst>
              </a:tr>
              <a:tr h="55967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Bioinformatics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Helemaal</a:t>
                      </a:r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88950"/>
                  </a:ext>
                </a:extLst>
              </a:tr>
              <a:tr h="38822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 to seq data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Helemaal</a:t>
                      </a:r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"Command line access"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201993"/>
                  </a:ext>
                </a:extLst>
              </a:tr>
              <a:tr h="216777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 Alignment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70-103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 3.5, box 3.7, box 3.8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7071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121-134, 138-143, 145-159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fig.4.14, box 4.1, p.143 E- </a:t>
                      </a:r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p-values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829"/>
                  </a:ext>
                </a:extLst>
              </a:tr>
              <a:tr h="559677"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Database searching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L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171-177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Niet</a:t>
                      </a: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box 5.1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26473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Generation Sequencing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100" noProof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377-384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36859"/>
                  </a:ext>
                </a:extLst>
              </a:tr>
              <a:tr h="289219"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100" noProof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326" marR="45326" marT="22664" marB="2266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79173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876E4C4-39E5-7242-9821-63700D0E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15" y="1031819"/>
            <a:ext cx="1485931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De stof komt uit de college presentaties en Jonathan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Pevsner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 "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Bioinformatics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and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Functional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Genomics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"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Wiley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Blackwell; 3e editie) en een aantal extra papers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(deze worden niet expliciet in de betrokken colleges genoemd, en zijn te vinden onder "achtergrond").</a:t>
            </a:r>
            <a:endParaRPr lang="nl-NL" altLang="en-US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72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10"/>
          <a:stretch/>
        </p:blipFill>
        <p:spPr bwMode="auto">
          <a:xfrm>
            <a:off x="152400" y="1295400"/>
            <a:ext cx="889969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134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76200"/>
            <a:ext cx="8828745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BLASTP output includes list of matches; links to the NCBI protein entry; bit score and E value; and download options</a:t>
            </a:r>
          </a:p>
        </p:txBody>
      </p:sp>
    </p:spTree>
    <p:extLst>
      <p:ext uri="{BB962C8B-B14F-4D97-AF65-F5344CB8AC3E}">
        <p14:creationId xmlns:p14="http://schemas.microsoft.com/office/powerpoint/2010/main" val="160427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0"/>
          <a:stretch/>
        </p:blipFill>
        <p:spPr bwMode="auto">
          <a:xfrm>
            <a:off x="1143000" y="609600"/>
            <a:ext cx="778821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135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400" y="76200"/>
            <a:ext cx="890494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700" dirty="0">
                <a:solidFill>
                  <a:srgbClr val="000000"/>
                </a:solidFill>
                <a:latin typeface="Gill Sans MT"/>
                <a:cs typeface="Gill Sans MT"/>
              </a:rPr>
              <a:t>BLAST output can be formatted to display multiple alignment</a:t>
            </a:r>
          </a:p>
        </p:txBody>
      </p:sp>
    </p:spTree>
    <p:extLst>
      <p:ext uri="{BB962C8B-B14F-4D97-AF65-F5344CB8AC3E}">
        <p14:creationId xmlns:p14="http://schemas.microsoft.com/office/powerpoint/2010/main" val="1907070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55" b="17034"/>
          <a:stretch/>
        </p:blipFill>
        <p:spPr bwMode="auto">
          <a:xfrm>
            <a:off x="1524000" y="404813"/>
            <a:ext cx="5464175" cy="640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136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43000" y="76200"/>
            <a:ext cx="7914345" cy="875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For BLASTN, CDS output displays amino acids above DNA sequence of query and subject</a:t>
            </a:r>
          </a:p>
        </p:txBody>
      </p:sp>
    </p:spTree>
    <p:extLst>
      <p:ext uri="{BB962C8B-B14F-4D97-AF65-F5344CB8AC3E}">
        <p14:creationId xmlns:p14="http://schemas.microsoft.com/office/powerpoint/2010/main" val="51159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514" y="6172200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1143000"/>
            <a:ext cx="6553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Visit the BLAST site at NCBI (“help” tab) to find the URL for the BLAST+ download. </a:t>
            </a:r>
          </a:p>
          <a:p>
            <a:endParaRPr lang="en-US" sz="2400" dirty="0"/>
          </a:p>
          <a:p>
            <a:r>
              <a:rPr lang="en-US" sz="2400" dirty="0"/>
              <a:t>Three steps:</a:t>
            </a:r>
          </a:p>
          <a:p>
            <a:pPr marL="457200" indent="-457200">
              <a:buAutoNum type="arabicParenBoth"/>
            </a:pPr>
            <a:r>
              <a:rPr lang="en-US" sz="2400" dirty="0"/>
              <a:t>Obtain a protein database (we’ll use a </a:t>
            </a:r>
            <a:r>
              <a:rPr lang="en-US" sz="2400" dirty="0" err="1"/>
              <a:t>perl</a:t>
            </a:r>
            <a:r>
              <a:rPr lang="en-US" sz="2400" dirty="0"/>
              <a:t> script included in the BLAST+ installation);</a:t>
            </a:r>
          </a:p>
          <a:p>
            <a:pPr marL="457200" indent="-457200">
              <a:buAutoNum type="arabicParenBoth"/>
            </a:pPr>
            <a:r>
              <a:rPr lang="en-US" sz="2400" dirty="0"/>
              <a:t>Obtain a query protein (we’ll use </a:t>
            </a:r>
            <a:r>
              <a:rPr lang="en-US" sz="2400" dirty="0" err="1"/>
              <a:t>EDirect</a:t>
            </a:r>
            <a:r>
              <a:rPr lang="en-US" sz="2400" dirty="0"/>
              <a:t>);</a:t>
            </a:r>
          </a:p>
          <a:p>
            <a:pPr marL="457200" indent="-457200">
              <a:buAutoNum type="arabicParenBoth"/>
            </a:pPr>
            <a:r>
              <a:rPr lang="en-US" sz="2400" dirty="0"/>
              <a:t>Perform the search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3963" y="76200"/>
            <a:ext cx="7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Command-line BLAST+</a:t>
            </a:r>
          </a:p>
        </p:txBody>
      </p:sp>
    </p:spTree>
    <p:extLst>
      <p:ext uri="{BB962C8B-B14F-4D97-AF65-F5344CB8AC3E}">
        <p14:creationId xmlns:p14="http://schemas.microsoft.com/office/powerpoint/2010/main" val="368464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514600" y="533400"/>
            <a:ext cx="42855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Gill Sans MT"/>
                <a:cs typeface="Gill Sans MT"/>
              </a:rPr>
              <a:t>How a BLAST search works</a:t>
            </a:r>
            <a:endParaRPr lang="en-US" altLang="en-US" sz="1600" dirty="0">
              <a:latin typeface="Gill Sans MT"/>
              <a:cs typeface="Gill Sans MT"/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989138" y="2336800"/>
            <a:ext cx="4560713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Gill Sans MT"/>
                <a:cs typeface="Gill Sans MT"/>
              </a:rPr>
              <a:t>“The central idea of the BLAST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algorithm is to confine attention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to segment pairs that contain a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word pair of length w with a score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of at least T.”</a:t>
            </a:r>
          </a:p>
          <a:p>
            <a:endParaRPr lang="en-US" altLang="en-US" sz="2400" dirty="0">
              <a:latin typeface="Gill Sans MT"/>
              <a:cs typeface="Gill Sans MT"/>
            </a:endParaRPr>
          </a:p>
          <a:p>
            <a:r>
              <a:rPr lang="en-US" altLang="en-US" sz="2400" dirty="0">
                <a:latin typeface="Gill Sans MT"/>
                <a:cs typeface="Gill Sans MT"/>
              </a:rPr>
              <a:t>		</a:t>
            </a:r>
            <a:r>
              <a:rPr lang="en-US" altLang="en-US" sz="2400" dirty="0" err="1">
                <a:latin typeface="Gill Sans MT"/>
                <a:cs typeface="Gill Sans MT"/>
              </a:rPr>
              <a:t>Altschul</a:t>
            </a:r>
            <a:r>
              <a:rPr lang="en-US" altLang="en-US" sz="2400" dirty="0">
                <a:latin typeface="Gill Sans MT"/>
                <a:cs typeface="Gill Sans MT"/>
              </a:rPr>
              <a:t> et al. (1990)</a:t>
            </a: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1600200" y="16002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7730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883817" y="228600"/>
            <a:ext cx="626325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How the original BLAST algorithm works: </a:t>
            </a:r>
          </a:p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three phases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38400" y="2209800"/>
            <a:ext cx="5485546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Phase 1: compile a list of word pairs (w=3)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above threshold T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Example: for a human RBP query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…FS</a:t>
            </a:r>
            <a:r>
              <a:rPr lang="en-US" altLang="en-US" sz="2400" dirty="0">
                <a:solidFill>
                  <a:srgbClr val="008000"/>
                </a:solidFill>
                <a:latin typeface="Gill Sans MT"/>
                <a:cs typeface="Gill Sans MT"/>
              </a:rPr>
              <a:t>GTW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YA… (query word is in </a:t>
            </a:r>
            <a:r>
              <a:rPr lang="en-US" altLang="en-US" sz="2400" dirty="0">
                <a:solidFill>
                  <a:srgbClr val="008000"/>
                </a:solidFill>
                <a:latin typeface="Gill Sans MT"/>
                <a:cs typeface="Gill Sans MT"/>
              </a:rPr>
              <a:t>green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 list of words (w=3) is: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FSG SGT GTW TWY WYA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YSG TGT ATW SWY WFA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FTG SVT GSW TWF WYS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Courier New"/>
                <a:cs typeface="Courier New"/>
              </a:rPr>
              <a:t>...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600200" y="16002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897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981200" y="304800"/>
            <a:ext cx="57155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Phase 1: compile a list of words (w=3)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990600" y="1828800"/>
            <a:ext cx="7571303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Courier New"/>
                <a:cs typeface="Courier New"/>
              </a:rPr>
              <a:t>		</a:t>
            </a:r>
            <a:r>
              <a:rPr lang="en-US" altLang="en-US" sz="3200" dirty="0">
                <a:latin typeface="Courier New"/>
                <a:cs typeface="Courier New"/>
              </a:rPr>
              <a:t>		</a:t>
            </a:r>
            <a:r>
              <a:rPr lang="en-US" altLang="en-US" sz="3200" dirty="0">
                <a:solidFill>
                  <a:srgbClr val="008000"/>
                </a:solidFill>
                <a:latin typeface="Courier New"/>
                <a:cs typeface="Courier New"/>
              </a:rPr>
              <a:t>GTW</a:t>
            </a:r>
            <a:r>
              <a:rPr lang="en-US" altLang="en-US" sz="3200" dirty="0">
                <a:latin typeface="Courier New"/>
                <a:cs typeface="Courier New"/>
              </a:rPr>
              <a:t> 6,5,11 	22	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neighborhood	GSW 6,1,11 18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word hits		ATW 0,5,11	16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&gt; threshold 	NTW 0,5,11	16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				GTY 6,5,2	13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	 			GNW			10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neighborhood 	GAW			9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word hits</a:t>
            </a:r>
          </a:p>
          <a:p>
            <a:r>
              <a:rPr lang="en-US" altLang="en-US" sz="3200" dirty="0">
                <a:latin typeface="Courier New"/>
                <a:cs typeface="Courier New"/>
              </a:rPr>
              <a:t>&lt; below threshold</a:t>
            </a:r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 flipH="1">
            <a:off x="4572000" y="4314825"/>
            <a:ext cx="42672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 rot="16200000" flipH="1">
            <a:off x="3352800" y="3095625"/>
            <a:ext cx="2438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 flipH="1">
            <a:off x="304800" y="4314825"/>
            <a:ext cx="42672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1219200" y="4038600"/>
            <a:ext cx="1651000" cy="57943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3200" b="1">
                <a:solidFill>
                  <a:srgbClr val="FFFFFF"/>
                </a:solidFill>
                <a:latin typeface="Courier New" pitchFamily="49" charset="0"/>
              </a:rPr>
              <a:t>(T=11)</a:t>
            </a:r>
            <a:endParaRPr lang="en-US" sz="3200" b="1">
              <a:solidFill>
                <a:srgbClr val="FFFFFF"/>
              </a:solidFill>
              <a:latin typeface="Courier New" pitchFamily="49" charset="0"/>
            </a:endParaRPr>
          </a:p>
        </p:txBody>
      </p:sp>
      <p:sp>
        <p:nvSpPr>
          <p:cNvPr id="46089" name="Text Box 10"/>
          <p:cNvSpPr txBox="1">
            <a:spLocks noChangeArrowheads="1"/>
          </p:cNvSpPr>
          <p:nvPr/>
        </p:nvSpPr>
        <p:spPr bwMode="auto">
          <a:xfrm>
            <a:off x="7824788" y="6080125"/>
            <a:ext cx="12430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rgbClr val="FFFFFF"/>
                </a:solidFill>
                <a:latin typeface="Arial" charset="0"/>
              </a:rPr>
              <a:t>Fig. 4.11</a:t>
            </a:r>
          </a:p>
          <a:p>
            <a:r>
              <a:rPr lang="en-US" altLang="en-US" sz="2000">
                <a:solidFill>
                  <a:srgbClr val="FFFFFF"/>
                </a:solidFill>
                <a:latin typeface="Arial" charset="0"/>
              </a:rPr>
              <a:t>page 116</a:t>
            </a:r>
            <a:endParaRPr lang="en-US" altLang="en-US" sz="20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1600200" y="1143000"/>
            <a:ext cx="6629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2932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" t="1228" r="6259" b="67909"/>
          <a:stretch/>
        </p:blipFill>
        <p:spPr bwMode="auto">
          <a:xfrm>
            <a:off x="0" y="0"/>
            <a:ext cx="9013669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139</a:t>
            </a:r>
          </a:p>
        </p:txBody>
      </p:sp>
    </p:spTree>
    <p:extLst>
      <p:ext uri="{BB962C8B-B14F-4D97-AF65-F5344CB8AC3E}">
        <p14:creationId xmlns:p14="http://schemas.microsoft.com/office/powerpoint/2010/main" val="3220179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35876" r="5565" b="43812"/>
          <a:stretch/>
        </p:blipFill>
        <p:spPr bwMode="auto">
          <a:xfrm>
            <a:off x="-1" y="1447800"/>
            <a:ext cx="907630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139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66800" y="228600"/>
            <a:ext cx="75270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Phase 2: scan the database for matches and extend</a:t>
            </a:r>
          </a:p>
        </p:txBody>
      </p:sp>
    </p:spTree>
    <p:extLst>
      <p:ext uri="{BB962C8B-B14F-4D97-AF65-F5344CB8AC3E}">
        <p14:creationId xmlns:p14="http://schemas.microsoft.com/office/powerpoint/2010/main" val="204543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58235" r="9331" b="35765"/>
          <a:stretch/>
        </p:blipFill>
        <p:spPr bwMode="auto">
          <a:xfrm>
            <a:off x="15633" y="1295400"/>
            <a:ext cx="861339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139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47800" y="304800"/>
            <a:ext cx="72353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Phase 3: </a:t>
            </a:r>
            <a:r>
              <a:rPr lang="en-US" altLang="en-US" sz="2800" dirty="0" err="1">
                <a:solidFill>
                  <a:srgbClr val="000000"/>
                </a:solidFill>
                <a:latin typeface="Gill Sans MT"/>
                <a:cs typeface="Gill Sans MT"/>
              </a:rPr>
              <a:t>Traceback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to generate gapped alignment</a:t>
            </a:r>
          </a:p>
        </p:txBody>
      </p:sp>
    </p:spTree>
    <p:extLst>
      <p:ext uri="{BB962C8B-B14F-4D97-AF65-F5344CB8AC3E}">
        <p14:creationId xmlns:p14="http://schemas.microsoft.com/office/powerpoint/2010/main" val="20454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7F2254-BFCF-9A43-9CFC-D58E703DCBA6}"/>
              </a:ext>
            </a:extLst>
          </p:cNvPr>
          <p:cNvSpPr/>
          <p:nvPr/>
        </p:nvSpPr>
        <p:spPr>
          <a:xfrm>
            <a:off x="0" y="1279922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AD918-98B1-7944-AE19-57D758C6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A2B777-4639-413B-B404-7E6131F77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0577310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043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026"/>
          <p:cNvSpPr txBox="1">
            <a:spLocks noChangeArrowheads="1"/>
          </p:cNvSpPr>
          <p:nvPr/>
        </p:nvSpPr>
        <p:spPr bwMode="auto">
          <a:xfrm>
            <a:off x="1905000" y="304800"/>
            <a:ext cx="58118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How a BLAST search works: threshold</a:t>
            </a:r>
            <a:endParaRPr lang="en-US" altLang="en-US" sz="2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1203" name="Text Box 1027"/>
          <p:cNvSpPr txBox="1">
            <a:spLocks noChangeArrowheads="1"/>
          </p:cNvSpPr>
          <p:nvPr/>
        </p:nvSpPr>
        <p:spPr bwMode="auto">
          <a:xfrm>
            <a:off x="1447800" y="1905000"/>
            <a:ext cx="7086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You can locally install BLAST and modify the threshold parameter.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default value for BLASTP is 11. 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To change it, enter “-f 16” or “-f 5” in the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advanced options of BLAST+.</a:t>
            </a:r>
          </a:p>
        </p:txBody>
      </p:sp>
      <p:sp>
        <p:nvSpPr>
          <p:cNvPr id="51204" name="Line 1028"/>
          <p:cNvSpPr>
            <a:spLocks noChangeShapeType="1"/>
          </p:cNvSpPr>
          <p:nvPr/>
        </p:nvSpPr>
        <p:spPr bwMode="auto">
          <a:xfrm>
            <a:off x="1371600" y="914400"/>
            <a:ext cx="7086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439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6"/>
          <a:stretch/>
        </p:blipFill>
        <p:spPr bwMode="auto">
          <a:xfrm>
            <a:off x="152400" y="1219200"/>
            <a:ext cx="8839200" cy="443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140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066800" y="152400"/>
            <a:ext cx="7772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Effect of changing the threshold T: Lower T yields more database hits (black line) and extensions (</a:t>
            </a:r>
            <a:r>
              <a:rPr lang="en-US" altLang="en-US" sz="2800" dirty="0">
                <a:solidFill>
                  <a:srgbClr val="FF0000"/>
                </a:solidFill>
                <a:latin typeface="Gill Sans MT"/>
                <a:cs typeface="Gill Sans MT"/>
              </a:rPr>
              <a:t>red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426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7"/>
          <p:cNvSpPr txBox="1">
            <a:spLocks noChangeArrowheads="1"/>
          </p:cNvSpPr>
          <p:nvPr/>
        </p:nvSpPr>
        <p:spPr bwMode="auto">
          <a:xfrm>
            <a:off x="1371600" y="1447800"/>
            <a:ext cx="731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For BLASTN, the word size is typically 7, 11, or 15 (EXACT match). Changing word size is like changing threshold of proteins. w=15 gives fewer matches and is faster than w=11 or w=7. </a:t>
            </a:r>
          </a:p>
        </p:txBody>
      </p:sp>
      <p:sp>
        <p:nvSpPr>
          <p:cNvPr id="54275" name="Text Box 18"/>
          <p:cNvSpPr txBox="1">
            <a:spLocks noChangeArrowheads="1"/>
          </p:cNvSpPr>
          <p:nvPr/>
        </p:nvSpPr>
        <p:spPr bwMode="auto">
          <a:xfrm>
            <a:off x="1371600" y="4419600"/>
            <a:ext cx="71628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For </a:t>
            </a:r>
            <a:r>
              <a:rPr 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megaBLAST</a:t>
            </a:r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(see below), the word size is 28 and can be adjusted to 64. What will this do? </a:t>
            </a:r>
            <a:r>
              <a:rPr 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MegaBLAST</a:t>
            </a:r>
            <a:r>
              <a:rPr 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is VERY fast for finding closely related DNA sequences! </a:t>
            </a:r>
          </a:p>
        </p:txBody>
      </p:sp>
    </p:spTree>
    <p:extLst>
      <p:ext uri="{BB962C8B-B14F-4D97-AF65-F5344CB8AC3E}">
        <p14:creationId xmlns:p14="http://schemas.microsoft.com/office/powerpoint/2010/main" val="2916085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447800" y="457200"/>
            <a:ext cx="7062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Gill Sans MT"/>
                <a:cs typeface="Gill Sans MT"/>
              </a:rPr>
              <a:t>How to interpret a BLAST search: expect value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524000" y="2057400"/>
            <a:ext cx="7455887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Gill Sans MT"/>
                <a:cs typeface="Gill Sans MT"/>
              </a:rPr>
              <a:t>It is important to assess the statistical significance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of search results.</a:t>
            </a:r>
          </a:p>
          <a:p>
            <a:endParaRPr lang="en-US" altLang="en-US" sz="2400" dirty="0">
              <a:latin typeface="Gill Sans MT"/>
              <a:cs typeface="Gill Sans MT"/>
            </a:endParaRPr>
          </a:p>
          <a:p>
            <a:r>
              <a:rPr lang="en-US" altLang="en-US" sz="2400" dirty="0">
                <a:latin typeface="Gill Sans MT"/>
                <a:cs typeface="Gill Sans MT"/>
              </a:rPr>
              <a:t>For global alignments, the statistics are poorly understood.</a:t>
            </a:r>
          </a:p>
          <a:p>
            <a:endParaRPr lang="en-US" altLang="en-US" sz="2400" dirty="0">
              <a:latin typeface="Gill Sans MT"/>
              <a:cs typeface="Gill Sans MT"/>
            </a:endParaRPr>
          </a:p>
          <a:p>
            <a:r>
              <a:rPr lang="en-US" altLang="en-US" sz="2400" dirty="0">
                <a:latin typeface="Gill Sans MT"/>
                <a:cs typeface="Gill Sans MT"/>
              </a:rPr>
              <a:t>For local alignments (including BLAST search results),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the statistics are well understood. The scores follow 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an extreme value distribution (EVD) rather than a </a:t>
            </a:r>
          </a:p>
          <a:p>
            <a:r>
              <a:rPr lang="en-US" altLang="en-US" sz="2400" dirty="0">
                <a:latin typeface="Gill Sans MT"/>
                <a:cs typeface="Gill Sans MT"/>
              </a:rPr>
              <a:t>normal distribution.</a:t>
            </a:r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1447800" y="1295400"/>
            <a:ext cx="6934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75457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reeform 31"/>
          <p:cNvSpPr>
            <a:spLocks/>
          </p:cNvSpPr>
          <p:nvPr/>
        </p:nvSpPr>
        <p:spPr bwMode="auto">
          <a:xfrm>
            <a:off x="2568575" y="1641475"/>
            <a:ext cx="5354637" cy="3965575"/>
          </a:xfrm>
          <a:custGeom>
            <a:avLst/>
            <a:gdLst>
              <a:gd name="T0" fmla="*/ 0 w 3373"/>
              <a:gd name="T1" fmla="*/ 2147483647 h 2498"/>
              <a:gd name="T2" fmla="*/ 0 w 3373"/>
              <a:gd name="T3" fmla="*/ 0 h 2498"/>
              <a:gd name="T4" fmla="*/ 2147483647 w 3373"/>
              <a:gd name="T5" fmla="*/ 0 h 2498"/>
              <a:gd name="T6" fmla="*/ 2147483647 w 3373"/>
              <a:gd name="T7" fmla="*/ 2147483647 h 2498"/>
              <a:gd name="T8" fmla="*/ 0 w 3373"/>
              <a:gd name="T9" fmla="*/ 2147483647 h 2498"/>
              <a:gd name="T10" fmla="*/ 0 w 3373"/>
              <a:gd name="T11" fmla="*/ 2147483647 h 24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73"/>
              <a:gd name="T19" fmla="*/ 0 h 2498"/>
              <a:gd name="T20" fmla="*/ 3373 w 3373"/>
              <a:gd name="T21" fmla="*/ 2498 h 249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73" h="2498">
                <a:moveTo>
                  <a:pt x="0" y="2498"/>
                </a:moveTo>
                <a:lnTo>
                  <a:pt x="0" y="0"/>
                </a:lnTo>
                <a:lnTo>
                  <a:pt x="3373" y="0"/>
                </a:lnTo>
                <a:lnTo>
                  <a:pt x="3373" y="2498"/>
                </a:lnTo>
                <a:lnTo>
                  <a:pt x="0" y="24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3" name="Rectangle 32"/>
          <p:cNvSpPr>
            <a:spLocks noChangeArrowheads="1"/>
          </p:cNvSpPr>
          <p:nvPr/>
        </p:nvSpPr>
        <p:spPr bwMode="auto">
          <a:xfrm>
            <a:off x="2568575" y="1641475"/>
            <a:ext cx="5354637" cy="39655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4" name="Line 33"/>
          <p:cNvSpPr>
            <a:spLocks noChangeShapeType="1"/>
          </p:cNvSpPr>
          <p:nvPr/>
        </p:nvSpPr>
        <p:spPr bwMode="auto">
          <a:xfrm>
            <a:off x="2568575" y="1641475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5" name="Line 34"/>
          <p:cNvSpPr>
            <a:spLocks noChangeShapeType="1"/>
          </p:cNvSpPr>
          <p:nvPr/>
        </p:nvSpPr>
        <p:spPr bwMode="auto">
          <a:xfrm>
            <a:off x="2568575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6" name="Line 35"/>
          <p:cNvSpPr>
            <a:spLocks noChangeShapeType="1"/>
          </p:cNvSpPr>
          <p:nvPr/>
        </p:nvSpPr>
        <p:spPr bwMode="auto">
          <a:xfrm flipV="1">
            <a:off x="7923212" y="1641475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7" name="Line 36"/>
          <p:cNvSpPr>
            <a:spLocks noChangeShapeType="1"/>
          </p:cNvSpPr>
          <p:nvPr/>
        </p:nvSpPr>
        <p:spPr bwMode="auto">
          <a:xfrm flipV="1">
            <a:off x="2568575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8" name="Line 37"/>
          <p:cNvSpPr>
            <a:spLocks noChangeShapeType="1"/>
          </p:cNvSpPr>
          <p:nvPr/>
        </p:nvSpPr>
        <p:spPr bwMode="auto">
          <a:xfrm>
            <a:off x="2568575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29" name="Line 38"/>
          <p:cNvSpPr>
            <a:spLocks noChangeShapeType="1"/>
          </p:cNvSpPr>
          <p:nvPr/>
        </p:nvSpPr>
        <p:spPr bwMode="auto">
          <a:xfrm flipV="1">
            <a:off x="2568575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0" name="Line 39"/>
          <p:cNvSpPr>
            <a:spLocks noChangeShapeType="1"/>
          </p:cNvSpPr>
          <p:nvPr/>
        </p:nvSpPr>
        <p:spPr bwMode="auto">
          <a:xfrm flipV="1">
            <a:off x="2568575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1" name="Line 40"/>
          <p:cNvSpPr>
            <a:spLocks noChangeShapeType="1"/>
          </p:cNvSpPr>
          <p:nvPr/>
        </p:nvSpPr>
        <p:spPr bwMode="auto">
          <a:xfrm>
            <a:off x="2568575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2" name="Line 41"/>
          <p:cNvSpPr>
            <a:spLocks noChangeShapeType="1"/>
          </p:cNvSpPr>
          <p:nvPr/>
        </p:nvSpPr>
        <p:spPr bwMode="auto">
          <a:xfrm flipV="1">
            <a:off x="3109912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3" name="Line 42"/>
          <p:cNvSpPr>
            <a:spLocks noChangeShapeType="1"/>
          </p:cNvSpPr>
          <p:nvPr/>
        </p:nvSpPr>
        <p:spPr bwMode="auto">
          <a:xfrm>
            <a:off x="3109912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4" name="Line 43"/>
          <p:cNvSpPr>
            <a:spLocks noChangeShapeType="1"/>
          </p:cNvSpPr>
          <p:nvPr/>
        </p:nvSpPr>
        <p:spPr bwMode="auto">
          <a:xfrm flipV="1">
            <a:off x="364013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5" name="Line 44"/>
          <p:cNvSpPr>
            <a:spLocks noChangeShapeType="1"/>
          </p:cNvSpPr>
          <p:nvPr/>
        </p:nvSpPr>
        <p:spPr bwMode="auto">
          <a:xfrm>
            <a:off x="364013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6" name="Line 45"/>
          <p:cNvSpPr>
            <a:spLocks noChangeShapeType="1"/>
          </p:cNvSpPr>
          <p:nvPr/>
        </p:nvSpPr>
        <p:spPr bwMode="auto">
          <a:xfrm flipV="1">
            <a:off x="417988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7" name="Line 46"/>
          <p:cNvSpPr>
            <a:spLocks noChangeShapeType="1"/>
          </p:cNvSpPr>
          <p:nvPr/>
        </p:nvSpPr>
        <p:spPr bwMode="auto">
          <a:xfrm>
            <a:off x="417988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8" name="Line 47"/>
          <p:cNvSpPr>
            <a:spLocks noChangeShapeType="1"/>
          </p:cNvSpPr>
          <p:nvPr/>
        </p:nvSpPr>
        <p:spPr bwMode="auto">
          <a:xfrm flipV="1">
            <a:off x="4711700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39" name="Line 48"/>
          <p:cNvSpPr>
            <a:spLocks noChangeShapeType="1"/>
          </p:cNvSpPr>
          <p:nvPr/>
        </p:nvSpPr>
        <p:spPr bwMode="auto">
          <a:xfrm>
            <a:off x="4711700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0" name="Line 49"/>
          <p:cNvSpPr>
            <a:spLocks noChangeShapeType="1"/>
          </p:cNvSpPr>
          <p:nvPr/>
        </p:nvSpPr>
        <p:spPr bwMode="auto">
          <a:xfrm flipV="1">
            <a:off x="5251450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1" name="Line 50"/>
          <p:cNvSpPr>
            <a:spLocks noChangeShapeType="1"/>
          </p:cNvSpPr>
          <p:nvPr/>
        </p:nvSpPr>
        <p:spPr bwMode="auto">
          <a:xfrm>
            <a:off x="5251450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2" name="Line 51"/>
          <p:cNvSpPr>
            <a:spLocks noChangeShapeType="1"/>
          </p:cNvSpPr>
          <p:nvPr/>
        </p:nvSpPr>
        <p:spPr bwMode="auto">
          <a:xfrm flipV="1">
            <a:off x="5781675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3" name="Line 52"/>
          <p:cNvSpPr>
            <a:spLocks noChangeShapeType="1"/>
          </p:cNvSpPr>
          <p:nvPr/>
        </p:nvSpPr>
        <p:spPr bwMode="auto">
          <a:xfrm>
            <a:off x="5781675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4" name="Line 53"/>
          <p:cNvSpPr>
            <a:spLocks noChangeShapeType="1"/>
          </p:cNvSpPr>
          <p:nvPr/>
        </p:nvSpPr>
        <p:spPr bwMode="auto">
          <a:xfrm flipV="1">
            <a:off x="6321425" y="5556250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5" name="Line 54"/>
          <p:cNvSpPr>
            <a:spLocks noChangeShapeType="1"/>
          </p:cNvSpPr>
          <p:nvPr/>
        </p:nvSpPr>
        <p:spPr bwMode="auto">
          <a:xfrm>
            <a:off x="6321425" y="1641475"/>
            <a:ext cx="1587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6" name="Line 55"/>
          <p:cNvSpPr>
            <a:spLocks noChangeShapeType="1"/>
          </p:cNvSpPr>
          <p:nvPr/>
        </p:nvSpPr>
        <p:spPr bwMode="auto">
          <a:xfrm flipV="1">
            <a:off x="685323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7" name="Line 56"/>
          <p:cNvSpPr>
            <a:spLocks noChangeShapeType="1"/>
          </p:cNvSpPr>
          <p:nvPr/>
        </p:nvSpPr>
        <p:spPr bwMode="auto">
          <a:xfrm>
            <a:off x="685323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8" name="Line 57"/>
          <p:cNvSpPr>
            <a:spLocks noChangeShapeType="1"/>
          </p:cNvSpPr>
          <p:nvPr/>
        </p:nvSpPr>
        <p:spPr bwMode="auto">
          <a:xfrm flipV="1">
            <a:off x="7392987" y="5556250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49" name="Line 58"/>
          <p:cNvSpPr>
            <a:spLocks noChangeShapeType="1"/>
          </p:cNvSpPr>
          <p:nvPr/>
        </p:nvSpPr>
        <p:spPr bwMode="auto">
          <a:xfrm>
            <a:off x="7392987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1" name="Line 60"/>
          <p:cNvSpPr>
            <a:spLocks noChangeShapeType="1"/>
          </p:cNvSpPr>
          <p:nvPr/>
        </p:nvSpPr>
        <p:spPr bwMode="auto">
          <a:xfrm>
            <a:off x="7923212" y="1641475"/>
            <a:ext cx="1588" cy="50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2" name="Line 61"/>
          <p:cNvSpPr>
            <a:spLocks noChangeShapeType="1"/>
          </p:cNvSpPr>
          <p:nvPr/>
        </p:nvSpPr>
        <p:spPr bwMode="auto">
          <a:xfrm>
            <a:off x="2568575" y="56070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4" name="Line 63"/>
          <p:cNvSpPr>
            <a:spLocks noChangeShapeType="1"/>
          </p:cNvSpPr>
          <p:nvPr/>
        </p:nvSpPr>
        <p:spPr bwMode="auto">
          <a:xfrm>
            <a:off x="2568575" y="5167313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6" name="Line 65"/>
          <p:cNvSpPr>
            <a:spLocks noChangeShapeType="1"/>
          </p:cNvSpPr>
          <p:nvPr/>
        </p:nvSpPr>
        <p:spPr bwMode="auto">
          <a:xfrm>
            <a:off x="2568575" y="47212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7" name="Line 66"/>
          <p:cNvSpPr>
            <a:spLocks noChangeShapeType="1"/>
          </p:cNvSpPr>
          <p:nvPr/>
        </p:nvSpPr>
        <p:spPr bwMode="auto">
          <a:xfrm flipH="1">
            <a:off x="7869237" y="47212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8" name="Line 67"/>
          <p:cNvSpPr>
            <a:spLocks noChangeShapeType="1"/>
          </p:cNvSpPr>
          <p:nvPr/>
        </p:nvSpPr>
        <p:spPr bwMode="auto">
          <a:xfrm>
            <a:off x="2568575" y="42814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59" name="Line 68"/>
          <p:cNvSpPr>
            <a:spLocks noChangeShapeType="1"/>
          </p:cNvSpPr>
          <p:nvPr/>
        </p:nvSpPr>
        <p:spPr bwMode="auto">
          <a:xfrm flipH="1">
            <a:off x="7869237" y="42814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0" name="Line 69"/>
          <p:cNvSpPr>
            <a:spLocks noChangeShapeType="1"/>
          </p:cNvSpPr>
          <p:nvPr/>
        </p:nvSpPr>
        <p:spPr bwMode="auto">
          <a:xfrm>
            <a:off x="2568575" y="38433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1" name="Line 70"/>
          <p:cNvSpPr>
            <a:spLocks noChangeShapeType="1"/>
          </p:cNvSpPr>
          <p:nvPr/>
        </p:nvSpPr>
        <p:spPr bwMode="auto">
          <a:xfrm flipH="1">
            <a:off x="7869237" y="384333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2" name="Line 71"/>
          <p:cNvSpPr>
            <a:spLocks noChangeShapeType="1"/>
          </p:cNvSpPr>
          <p:nvPr/>
        </p:nvSpPr>
        <p:spPr bwMode="auto">
          <a:xfrm>
            <a:off x="2568575" y="34051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3" name="Line 72"/>
          <p:cNvSpPr>
            <a:spLocks noChangeShapeType="1"/>
          </p:cNvSpPr>
          <p:nvPr/>
        </p:nvSpPr>
        <p:spPr bwMode="auto">
          <a:xfrm flipH="1">
            <a:off x="7869237" y="3405188"/>
            <a:ext cx="539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4" name="Line 73"/>
          <p:cNvSpPr>
            <a:spLocks noChangeShapeType="1"/>
          </p:cNvSpPr>
          <p:nvPr/>
        </p:nvSpPr>
        <p:spPr bwMode="auto">
          <a:xfrm>
            <a:off x="2568575" y="29654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5" name="Line 74"/>
          <p:cNvSpPr>
            <a:spLocks noChangeShapeType="1"/>
          </p:cNvSpPr>
          <p:nvPr/>
        </p:nvSpPr>
        <p:spPr bwMode="auto">
          <a:xfrm flipH="1">
            <a:off x="7869237" y="296545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6" name="Line 75"/>
          <p:cNvSpPr>
            <a:spLocks noChangeShapeType="1"/>
          </p:cNvSpPr>
          <p:nvPr/>
        </p:nvSpPr>
        <p:spPr bwMode="auto">
          <a:xfrm>
            <a:off x="2568575" y="25273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7" name="Line 76"/>
          <p:cNvSpPr>
            <a:spLocks noChangeShapeType="1"/>
          </p:cNvSpPr>
          <p:nvPr/>
        </p:nvSpPr>
        <p:spPr bwMode="auto">
          <a:xfrm flipH="1">
            <a:off x="7869237" y="2527300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8" name="Line 77"/>
          <p:cNvSpPr>
            <a:spLocks noChangeShapeType="1"/>
          </p:cNvSpPr>
          <p:nvPr/>
        </p:nvSpPr>
        <p:spPr bwMode="auto">
          <a:xfrm>
            <a:off x="2568575" y="20796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69" name="Line 78"/>
          <p:cNvSpPr>
            <a:spLocks noChangeShapeType="1"/>
          </p:cNvSpPr>
          <p:nvPr/>
        </p:nvSpPr>
        <p:spPr bwMode="auto">
          <a:xfrm flipH="1">
            <a:off x="7869237" y="207962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0" name="Line 79"/>
          <p:cNvSpPr>
            <a:spLocks noChangeShapeType="1"/>
          </p:cNvSpPr>
          <p:nvPr/>
        </p:nvSpPr>
        <p:spPr bwMode="auto">
          <a:xfrm>
            <a:off x="2568575" y="16414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1" name="Line 80"/>
          <p:cNvSpPr>
            <a:spLocks noChangeShapeType="1"/>
          </p:cNvSpPr>
          <p:nvPr/>
        </p:nvSpPr>
        <p:spPr bwMode="auto">
          <a:xfrm flipH="1">
            <a:off x="7869237" y="1641475"/>
            <a:ext cx="539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2" name="Line 81"/>
          <p:cNvSpPr>
            <a:spLocks noChangeShapeType="1"/>
          </p:cNvSpPr>
          <p:nvPr/>
        </p:nvSpPr>
        <p:spPr bwMode="auto">
          <a:xfrm>
            <a:off x="2568575" y="1641475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3" name="Line 82"/>
          <p:cNvSpPr>
            <a:spLocks noChangeShapeType="1"/>
          </p:cNvSpPr>
          <p:nvPr/>
        </p:nvSpPr>
        <p:spPr bwMode="auto">
          <a:xfrm>
            <a:off x="2568575" y="5607050"/>
            <a:ext cx="53546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4" name="Line 83"/>
          <p:cNvSpPr>
            <a:spLocks noChangeShapeType="1"/>
          </p:cNvSpPr>
          <p:nvPr/>
        </p:nvSpPr>
        <p:spPr bwMode="auto">
          <a:xfrm flipV="1">
            <a:off x="7923212" y="1641475"/>
            <a:ext cx="1588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5" name="Line 84"/>
          <p:cNvSpPr>
            <a:spLocks noChangeShapeType="1"/>
          </p:cNvSpPr>
          <p:nvPr/>
        </p:nvSpPr>
        <p:spPr bwMode="auto">
          <a:xfrm flipV="1">
            <a:off x="2568575" y="1641475"/>
            <a:ext cx="1587" cy="39655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6" name="Freeform 85"/>
          <p:cNvSpPr>
            <a:spLocks/>
          </p:cNvSpPr>
          <p:nvPr/>
        </p:nvSpPr>
        <p:spPr bwMode="auto">
          <a:xfrm>
            <a:off x="2568575" y="2097088"/>
            <a:ext cx="5354637" cy="3509962"/>
          </a:xfrm>
          <a:custGeom>
            <a:avLst/>
            <a:gdLst>
              <a:gd name="T0" fmla="*/ 2147483647 w 3373"/>
              <a:gd name="T1" fmla="*/ 2147483647 h 2211"/>
              <a:gd name="T2" fmla="*/ 2147483647 w 3373"/>
              <a:gd name="T3" fmla="*/ 2147483647 h 2211"/>
              <a:gd name="T4" fmla="*/ 2147483647 w 3373"/>
              <a:gd name="T5" fmla="*/ 2147483647 h 2211"/>
              <a:gd name="T6" fmla="*/ 2147483647 w 3373"/>
              <a:gd name="T7" fmla="*/ 2147483647 h 2211"/>
              <a:gd name="T8" fmla="*/ 2147483647 w 3373"/>
              <a:gd name="T9" fmla="*/ 2147483647 h 2211"/>
              <a:gd name="T10" fmla="*/ 2147483647 w 3373"/>
              <a:gd name="T11" fmla="*/ 2147483647 h 2211"/>
              <a:gd name="T12" fmla="*/ 2147483647 w 3373"/>
              <a:gd name="T13" fmla="*/ 2147483647 h 2211"/>
              <a:gd name="T14" fmla="*/ 2147483647 w 3373"/>
              <a:gd name="T15" fmla="*/ 2147483647 h 2211"/>
              <a:gd name="T16" fmla="*/ 2147483647 w 3373"/>
              <a:gd name="T17" fmla="*/ 2147483647 h 2211"/>
              <a:gd name="T18" fmla="*/ 2147483647 w 3373"/>
              <a:gd name="T19" fmla="*/ 2147483647 h 2211"/>
              <a:gd name="T20" fmla="*/ 2147483647 w 3373"/>
              <a:gd name="T21" fmla="*/ 2147483647 h 2211"/>
              <a:gd name="T22" fmla="*/ 2147483647 w 3373"/>
              <a:gd name="T23" fmla="*/ 2147483647 h 2211"/>
              <a:gd name="T24" fmla="*/ 2147483647 w 3373"/>
              <a:gd name="T25" fmla="*/ 2147483647 h 2211"/>
              <a:gd name="T26" fmla="*/ 2147483647 w 3373"/>
              <a:gd name="T27" fmla="*/ 2147483647 h 2211"/>
              <a:gd name="T28" fmla="*/ 2147483647 w 3373"/>
              <a:gd name="T29" fmla="*/ 2147483647 h 2211"/>
              <a:gd name="T30" fmla="*/ 2147483647 w 3373"/>
              <a:gd name="T31" fmla="*/ 2147483647 h 2211"/>
              <a:gd name="T32" fmla="*/ 2147483647 w 3373"/>
              <a:gd name="T33" fmla="*/ 2147483647 h 2211"/>
              <a:gd name="T34" fmla="*/ 2147483647 w 3373"/>
              <a:gd name="T35" fmla="*/ 2147483647 h 2211"/>
              <a:gd name="T36" fmla="*/ 2147483647 w 3373"/>
              <a:gd name="T37" fmla="*/ 2147483647 h 2211"/>
              <a:gd name="T38" fmla="*/ 2147483647 w 3373"/>
              <a:gd name="T39" fmla="*/ 2147483647 h 2211"/>
              <a:gd name="T40" fmla="*/ 2147483647 w 3373"/>
              <a:gd name="T41" fmla="*/ 2147483647 h 2211"/>
              <a:gd name="T42" fmla="*/ 2147483647 w 3373"/>
              <a:gd name="T43" fmla="*/ 2147483647 h 2211"/>
              <a:gd name="T44" fmla="*/ 2147483647 w 3373"/>
              <a:gd name="T45" fmla="*/ 2147483647 h 2211"/>
              <a:gd name="T46" fmla="*/ 2147483647 w 3373"/>
              <a:gd name="T47" fmla="*/ 2147483647 h 2211"/>
              <a:gd name="T48" fmla="*/ 2147483647 w 3373"/>
              <a:gd name="T49" fmla="*/ 2147483647 h 2211"/>
              <a:gd name="T50" fmla="*/ 2147483647 w 3373"/>
              <a:gd name="T51" fmla="*/ 2147483647 h 2211"/>
              <a:gd name="T52" fmla="*/ 2147483647 w 3373"/>
              <a:gd name="T53" fmla="*/ 2147483647 h 2211"/>
              <a:gd name="T54" fmla="*/ 2147483647 w 3373"/>
              <a:gd name="T55" fmla="*/ 2147483647 h 2211"/>
              <a:gd name="T56" fmla="*/ 2147483647 w 3373"/>
              <a:gd name="T57" fmla="*/ 2147483647 h 2211"/>
              <a:gd name="T58" fmla="*/ 2147483647 w 3373"/>
              <a:gd name="T59" fmla="*/ 2147483647 h 2211"/>
              <a:gd name="T60" fmla="*/ 2147483647 w 3373"/>
              <a:gd name="T61" fmla="*/ 2147483647 h 2211"/>
              <a:gd name="T62" fmla="*/ 2147483647 w 3373"/>
              <a:gd name="T63" fmla="*/ 2147483647 h 2211"/>
              <a:gd name="T64" fmla="*/ 2147483647 w 3373"/>
              <a:gd name="T65" fmla="*/ 2147483647 h 2211"/>
              <a:gd name="T66" fmla="*/ 2147483647 w 3373"/>
              <a:gd name="T67" fmla="*/ 2147483647 h 2211"/>
              <a:gd name="T68" fmla="*/ 2147483647 w 3373"/>
              <a:gd name="T69" fmla="*/ 2147483647 h 2211"/>
              <a:gd name="T70" fmla="*/ 2147483647 w 3373"/>
              <a:gd name="T71" fmla="*/ 2147483647 h 2211"/>
              <a:gd name="T72" fmla="*/ 2147483647 w 3373"/>
              <a:gd name="T73" fmla="*/ 2147483647 h 2211"/>
              <a:gd name="T74" fmla="*/ 2147483647 w 3373"/>
              <a:gd name="T75" fmla="*/ 2147483647 h 2211"/>
              <a:gd name="T76" fmla="*/ 2147483647 w 3373"/>
              <a:gd name="T77" fmla="*/ 2147483647 h 2211"/>
              <a:gd name="T78" fmla="*/ 2147483647 w 3373"/>
              <a:gd name="T79" fmla="*/ 2147483647 h 2211"/>
              <a:gd name="T80" fmla="*/ 2147483647 w 3373"/>
              <a:gd name="T81" fmla="*/ 2147483647 h 2211"/>
              <a:gd name="T82" fmla="*/ 2147483647 w 3373"/>
              <a:gd name="T83" fmla="*/ 2147483647 h 2211"/>
              <a:gd name="T84" fmla="*/ 2147483647 w 3373"/>
              <a:gd name="T85" fmla="*/ 2147483647 h 2211"/>
              <a:gd name="T86" fmla="*/ 2147483647 w 3373"/>
              <a:gd name="T87" fmla="*/ 2147483647 h 2211"/>
              <a:gd name="T88" fmla="*/ 2147483647 w 3373"/>
              <a:gd name="T89" fmla="*/ 2147483647 h 2211"/>
              <a:gd name="T90" fmla="*/ 2147483647 w 3373"/>
              <a:gd name="T91" fmla="*/ 2147483647 h 2211"/>
              <a:gd name="T92" fmla="*/ 2147483647 w 3373"/>
              <a:gd name="T93" fmla="*/ 2147483647 h 2211"/>
              <a:gd name="T94" fmla="*/ 2147483647 w 3373"/>
              <a:gd name="T95" fmla="*/ 2147483647 h 2211"/>
              <a:gd name="T96" fmla="*/ 2147483647 w 3373"/>
              <a:gd name="T97" fmla="*/ 2147483647 h 2211"/>
              <a:gd name="T98" fmla="*/ 2147483647 w 3373"/>
              <a:gd name="T99" fmla="*/ 2147483647 h 2211"/>
              <a:gd name="T100" fmla="*/ 2147483647 w 3373"/>
              <a:gd name="T101" fmla="*/ 2147483647 h 2211"/>
              <a:gd name="T102" fmla="*/ 2147483647 w 3373"/>
              <a:gd name="T103" fmla="*/ 2147483647 h 2211"/>
              <a:gd name="T104" fmla="*/ 2147483647 w 3373"/>
              <a:gd name="T105" fmla="*/ 2147483647 h 2211"/>
              <a:gd name="T106" fmla="*/ 2147483647 w 3373"/>
              <a:gd name="T107" fmla="*/ 2147483647 h 2211"/>
              <a:gd name="T108" fmla="*/ 2147483647 w 3373"/>
              <a:gd name="T109" fmla="*/ 2147483647 h 2211"/>
              <a:gd name="T110" fmla="*/ 2147483647 w 3373"/>
              <a:gd name="T111" fmla="*/ 2147483647 h 2211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373"/>
              <a:gd name="T169" fmla="*/ 0 h 2211"/>
              <a:gd name="T170" fmla="*/ 3373 w 3373"/>
              <a:gd name="T171" fmla="*/ 2211 h 2211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373" h="2211">
                <a:moveTo>
                  <a:pt x="0" y="2211"/>
                </a:moveTo>
                <a:lnTo>
                  <a:pt x="6" y="2211"/>
                </a:lnTo>
                <a:lnTo>
                  <a:pt x="17" y="2211"/>
                </a:lnTo>
                <a:lnTo>
                  <a:pt x="23" y="2211"/>
                </a:lnTo>
                <a:lnTo>
                  <a:pt x="29" y="2211"/>
                </a:lnTo>
                <a:lnTo>
                  <a:pt x="34" y="2211"/>
                </a:lnTo>
                <a:lnTo>
                  <a:pt x="40" y="2211"/>
                </a:lnTo>
                <a:lnTo>
                  <a:pt x="51" y="2211"/>
                </a:lnTo>
                <a:lnTo>
                  <a:pt x="57" y="2211"/>
                </a:lnTo>
                <a:lnTo>
                  <a:pt x="63" y="2211"/>
                </a:lnTo>
                <a:lnTo>
                  <a:pt x="68" y="2211"/>
                </a:lnTo>
                <a:lnTo>
                  <a:pt x="74" y="2211"/>
                </a:lnTo>
                <a:lnTo>
                  <a:pt x="85" y="2211"/>
                </a:lnTo>
                <a:lnTo>
                  <a:pt x="91" y="2211"/>
                </a:lnTo>
                <a:lnTo>
                  <a:pt x="97" y="2211"/>
                </a:lnTo>
                <a:lnTo>
                  <a:pt x="102" y="2211"/>
                </a:lnTo>
                <a:lnTo>
                  <a:pt x="108" y="2211"/>
                </a:lnTo>
                <a:lnTo>
                  <a:pt x="119" y="2211"/>
                </a:lnTo>
                <a:lnTo>
                  <a:pt x="125" y="2211"/>
                </a:lnTo>
                <a:lnTo>
                  <a:pt x="131" y="2211"/>
                </a:lnTo>
                <a:lnTo>
                  <a:pt x="136" y="2211"/>
                </a:lnTo>
                <a:lnTo>
                  <a:pt x="142" y="2211"/>
                </a:lnTo>
                <a:lnTo>
                  <a:pt x="148" y="2211"/>
                </a:lnTo>
                <a:lnTo>
                  <a:pt x="159" y="2211"/>
                </a:lnTo>
                <a:lnTo>
                  <a:pt x="165" y="2211"/>
                </a:lnTo>
                <a:lnTo>
                  <a:pt x="170" y="2211"/>
                </a:lnTo>
                <a:lnTo>
                  <a:pt x="176" y="2211"/>
                </a:lnTo>
                <a:lnTo>
                  <a:pt x="182" y="2211"/>
                </a:lnTo>
                <a:lnTo>
                  <a:pt x="193" y="2211"/>
                </a:lnTo>
                <a:lnTo>
                  <a:pt x="199" y="2211"/>
                </a:lnTo>
                <a:lnTo>
                  <a:pt x="204" y="2211"/>
                </a:lnTo>
                <a:lnTo>
                  <a:pt x="210" y="2211"/>
                </a:lnTo>
                <a:lnTo>
                  <a:pt x="216" y="2211"/>
                </a:lnTo>
                <a:lnTo>
                  <a:pt x="227" y="2211"/>
                </a:lnTo>
                <a:lnTo>
                  <a:pt x="233" y="2211"/>
                </a:lnTo>
                <a:lnTo>
                  <a:pt x="238" y="2211"/>
                </a:lnTo>
                <a:lnTo>
                  <a:pt x="244" y="2211"/>
                </a:lnTo>
                <a:lnTo>
                  <a:pt x="250" y="2211"/>
                </a:lnTo>
                <a:lnTo>
                  <a:pt x="261" y="2211"/>
                </a:lnTo>
                <a:lnTo>
                  <a:pt x="267" y="2211"/>
                </a:lnTo>
                <a:lnTo>
                  <a:pt x="272" y="2211"/>
                </a:lnTo>
                <a:lnTo>
                  <a:pt x="278" y="2211"/>
                </a:lnTo>
                <a:lnTo>
                  <a:pt x="284" y="2211"/>
                </a:lnTo>
                <a:lnTo>
                  <a:pt x="290" y="2211"/>
                </a:lnTo>
                <a:lnTo>
                  <a:pt x="301" y="2211"/>
                </a:lnTo>
                <a:lnTo>
                  <a:pt x="307" y="2211"/>
                </a:lnTo>
                <a:lnTo>
                  <a:pt x="312" y="2211"/>
                </a:lnTo>
                <a:lnTo>
                  <a:pt x="318" y="2211"/>
                </a:lnTo>
                <a:lnTo>
                  <a:pt x="324" y="2211"/>
                </a:lnTo>
                <a:lnTo>
                  <a:pt x="335" y="2211"/>
                </a:lnTo>
                <a:lnTo>
                  <a:pt x="341" y="2211"/>
                </a:lnTo>
                <a:lnTo>
                  <a:pt x="346" y="2211"/>
                </a:lnTo>
                <a:lnTo>
                  <a:pt x="352" y="2211"/>
                </a:lnTo>
                <a:lnTo>
                  <a:pt x="358" y="2211"/>
                </a:lnTo>
                <a:lnTo>
                  <a:pt x="369" y="2211"/>
                </a:lnTo>
                <a:lnTo>
                  <a:pt x="375" y="2211"/>
                </a:lnTo>
                <a:lnTo>
                  <a:pt x="380" y="2205"/>
                </a:lnTo>
                <a:lnTo>
                  <a:pt x="386" y="2205"/>
                </a:lnTo>
                <a:lnTo>
                  <a:pt x="392" y="2205"/>
                </a:lnTo>
                <a:lnTo>
                  <a:pt x="403" y="2205"/>
                </a:lnTo>
                <a:lnTo>
                  <a:pt x="409" y="2205"/>
                </a:lnTo>
                <a:lnTo>
                  <a:pt x="414" y="2205"/>
                </a:lnTo>
                <a:lnTo>
                  <a:pt x="420" y="2205"/>
                </a:lnTo>
                <a:lnTo>
                  <a:pt x="426" y="2205"/>
                </a:lnTo>
                <a:lnTo>
                  <a:pt x="431" y="2205"/>
                </a:lnTo>
                <a:lnTo>
                  <a:pt x="443" y="2205"/>
                </a:lnTo>
                <a:lnTo>
                  <a:pt x="448" y="2205"/>
                </a:lnTo>
                <a:lnTo>
                  <a:pt x="454" y="2205"/>
                </a:lnTo>
                <a:lnTo>
                  <a:pt x="460" y="2205"/>
                </a:lnTo>
                <a:lnTo>
                  <a:pt x="465" y="2205"/>
                </a:lnTo>
                <a:lnTo>
                  <a:pt x="477" y="2205"/>
                </a:lnTo>
                <a:lnTo>
                  <a:pt x="482" y="2205"/>
                </a:lnTo>
                <a:lnTo>
                  <a:pt x="488" y="2205"/>
                </a:lnTo>
                <a:lnTo>
                  <a:pt x="494" y="2205"/>
                </a:lnTo>
                <a:lnTo>
                  <a:pt x="499" y="2205"/>
                </a:lnTo>
                <a:lnTo>
                  <a:pt x="511" y="2205"/>
                </a:lnTo>
                <a:lnTo>
                  <a:pt x="516" y="2205"/>
                </a:lnTo>
                <a:lnTo>
                  <a:pt x="522" y="2205"/>
                </a:lnTo>
                <a:lnTo>
                  <a:pt x="528" y="2205"/>
                </a:lnTo>
                <a:lnTo>
                  <a:pt x="533" y="2205"/>
                </a:lnTo>
                <a:lnTo>
                  <a:pt x="539" y="2200"/>
                </a:lnTo>
                <a:lnTo>
                  <a:pt x="550" y="2200"/>
                </a:lnTo>
                <a:lnTo>
                  <a:pt x="556" y="2200"/>
                </a:lnTo>
                <a:lnTo>
                  <a:pt x="562" y="2200"/>
                </a:lnTo>
                <a:lnTo>
                  <a:pt x="567" y="2200"/>
                </a:lnTo>
                <a:lnTo>
                  <a:pt x="573" y="2200"/>
                </a:lnTo>
                <a:lnTo>
                  <a:pt x="584" y="2200"/>
                </a:lnTo>
                <a:lnTo>
                  <a:pt x="590" y="2200"/>
                </a:lnTo>
                <a:lnTo>
                  <a:pt x="596" y="2200"/>
                </a:lnTo>
                <a:lnTo>
                  <a:pt x="601" y="2195"/>
                </a:lnTo>
                <a:lnTo>
                  <a:pt x="607" y="2195"/>
                </a:lnTo>
                <a:lnTo>
                  <a:pt x="618" y="2195"/>
                </a:lnTo>
                <a:lnTo>
                  <a:pt x="624" y="2195"/>
                </a:lnTo>
                <a:lnTo>
                  <a:pt x="630" y="2195"/>
                </a:lnTo>
                <a:lnTo>
                  <a:pt x="635" y="2195"/>
                </a:lnTo>
                <a:lnTo>
                  <a:pt x="641" y="2189"/>
                </a:lnTo>
                <a:lnTo>
                  <a:pt x="652" y="2189"/>
                </a:lnTo>
                <a:lnTo>
                  <a:pt x="658" y="2189"/>
                </a:lnTo>
                <a:lnTo>
                  <a:pt x="664" y="2189"/>
                </a:lnTo>
                <a:lnTo>
                  <a:pt x="669" y="2184"/>
                </a:lnTo>
                <a:lnTo>
                  <a:pt x="675" y="2184"/>
                </a:lnTo>
                <a:lnTo>
                  <a:pt x="681" y="2184"/>
                </a:lnTo>
                <a:lnTo>
                  <a:pt x="692" y="2184"/>
                </a:lnTo>
                <a:lnTo>
                  <a:pt x="698" y="2179"/>
                </a:lnTo>
                <a:lnTo>
                  <a:pt x="703" y="2179"/>
                </a:lnTo>
                <a:lnTo>
                  <a:pt x="709" y="2179"/>
                </a:lnTo>
                <a:lnTo>
                  <a:pt x="715" y="2174"/>
                </a:lnTo>
                <a:lnTo>
                  <a:pt x="726" y="2174"/>
                </a:lnTo>
                <a:lnTo>
                  <a:pt x="732" y="2168"/>
                </a:lnTo>
                <a:lnTo>
                  <a:pt x="737" y="2168"/>
                </a:lnTo>
                <a:lnTo>
                  <a:pt x="743" y="2163"/>
                </a:lnTo>
                <a:lnTo>
                  <a:pt x="749" y="2163"/>
                </a:lnTo>
                <a:lnTo>
                  <a:pt x="760" y="2158"/>
                </a:lnTo>
                <a:lnTo>
                  <a:pt x="766" y="2158"/>
                </a:lnTo>
                <a:lnTo>
                  <a:pt x="771" y="2152"/>
                </a:lnTo>
                <a:lnTo>
                  <a:pt x="777" y="2152"/>
                </a:lnTo>
                <a:lnTo>
                  <a:pt x="783" y="2147"/>
                </a:lnTo>
                <a:lnTo>
                  <a:pt x="794" y="2147"/>
                </a:lnTo>
                <a:lnTo>
                  <a:pt x="800" y="2142"/>
                </a:lnTo>
                <a:lnTo>
                  <a:pt x="805" y="2136"/>
                </a:lnTo>
                <a:lnTo>
                  <a:pt x="811" y="2136"/>
                </a:lnTo>
                <a:lnTo>
                  <a:pt x="817" y="2131"/>
                </a:lnTo>
                <a:lnTo>
                  <a:pt x="822" y="2126"/>
                </a:lnTo>
                <a:lnTo>
                  <a:pt x="834" y="2120"/>
                </a:lnTo>
                <a:lnTo>
                  <a:pt x="839" y="2115"/>
                </a:lnTo>
                <a:lnTo>
                  <a:pt x="845" y="2110"/>
                </a:lnTo>
                <a:lnTo>
                  <a:pt x="851" y="2110"/>
                </a:lnTo>
                <a:lnTo>
                  <a:pt x="856" y="2104"/>
                </a:lnTo>
                <a:lnTo>
                  <a:pt x="868" y="2099"/>
                </a:lnTo>
                <a:lnTo>
                  <a:pt x="873" y="2088"/>
                </a:lnTo>
                <a:lnTo>
                  <a:pt x="879" y="2083"/>
                </a:lnTo>
                <a:lnTo>
                  <a:pt x="885" y="2078"/>
                </a:lnTo>
                <a:lnTo>
                  <a:pt x="890" y="2073"/>
                </a:lnTo>
                <a:lnTo>
                  <a:pt x="902" y="2067"/>
                </a:lnTo>
                <a:lnTo>
                  <a:pt x="907" y="2062"/>
                </a:lnTo>
                <a:lnTo>
                  <a:pt x="913" y="2051"/>
                </a:lnTo>
                <a:lnTo>
                  <a:pt x="919" y="2046"/>
                </a:lnTo>
                <a:lnTo>
                  <a:pt x="924" y="2035"/>
                </a:lnTo>
                <a:lnTo>
                  <a:pt x="936" y="2030"/>
                </a:lnTo>
                <a:lnTo>
                  <a:pt x="941" y="2019"/>
                </a:lnTo>
                <a:lnTo>
                  <a:pt x="947" y="2014"/>
                </a:lnTo>
                <a:lnTo>
                  <a:pt x="953" y="2003"/>
                </a:lnTo>
                <a:lnTo>
                  <a:pt x="958" y="1993"/>
                </a:lnTo>
                <a:lnTo>
                  <a:pt x="964" y="1987"/>
                </a:lnTo>
                <a:lnTo>
                  <a:pt x="975" y="1977"/>
                </a:lnTo>
                <a:lnTo>
                  <a:pt x="981" y="1966"/>
                </a:lnTo>
                <a:lnTo>
                  <a:pt x="987" y="1956"/>
                </a:lnTo>
                <a:lnTo>
                  <a:pt x="992" y="1945"/>
                </a:lnTo>
                <a:lnTo>
                  <a:pt x="998" y="1934"/>
                </a:lnTo>
                <a:lnTo>
                  <a:pt x="1009" y="1924"/>
                </a:lnTo>
                <a:lnTo>
                  <a:pt x="1015" y="1908"/>
                </a:lnTo>
                <a:lnTo>
                  <a:pt x="1021" y="1897"/>
                </a:lnTo>
                <a:lnTo>
                  <a:pt x="1026" y="1887"/>
                </a:lnTo>
                <a:lnTo>
                  <a:pt x="1032" y="1871"/>
                </a:lnTo>
                <a:lnTo>
                  <a:pt x="1043" y="1860"/>
                </a:lnTo>
                <a:lnTo>
                  <a:pt x="1049" y="1844"/>
                </a:lnTo>
                <a:lnTo>
                  <a:pt x="1055" y="1833"/>
                </a:lnTo>
                <a:lnTo>
                  <a:pt x="1060" y="1817"/>
                </a:lnTo>
                <a:lnTo>
                  <a:pt x="1066" y="1801"/>
                </a:lnTo>
                <a:lnTo>
                  <a:pt x="1077" y="1786"/>
                </a:lnTo>
                <a:lnTo>
                  <a:pt x="1083" y="1770"/>
                </a:lnTo>
                <a:lnTo>
                  <a:pt x="1089" y="1754"/>
                </a:lnTo>
                <a:lnTo>
                  <a:pt x="1094" y="1738"/>
                </a:lnTo>
                <a:lnTo>
                  <a:pt x="1100" y="1722"/>
                </a:lnTo>
                <a:lnTo>
                  <a:pt x="1106" y="1706"/>
                </a:lnTo>
                <a:lnTo>
                  <a:pt x="1117" y="1690"/>
                </a:lnTo>
                <a:lnTo>
                  <a:pt x="1123" y="1669"/>
                </a:lnTo>
                <a:lnTo>
                  <a:pt x="1128" y="1653"/>
                </a:lnTo>
                <a:lnTo>
                  <a:pt x="1134" y="1631"/>
                </a:lnTo>
                <a:lnTo>
                  <a:pt x="1140" y="1615"/>
                </a:lnTo>
                <a:lnTo>
                  <a:pt x="1151" y="1594"/>
                </a:lnTo>
                <a:lnTo>
                  <a:pt x="1157" y="1573"/>
                </a:lnTo>
                <a:lnTo>
                  <a:pt x="1162" y="1552"/>
                </a:lnTo>
                <a:lnTo>
                  <a:pt x="1168" y="1536"/>
                </a:lnTo>
                <a:lnTo>
                  <a:pt x="1174" y="1514"/>
                </a:lnTo>
                <a:lnTo>
                  <a:pt x="1185" y="1493"/>
                </a:lnTo>
                <a:lnTo>
                  <a:pt x="1191" y="1472"/>
                </a:lnTo>
                <a:lnTo>
                  <a:pt x="1197" y="1445"/>
                </a:lnTo>
                <a:lnTo>
                  <a:pt x="1202" y="1424"/>
                </a:lnTo>
                <a:lnTo>
                  <a:pt x="1208" y="1403"/>
                </a:lnTo>
                <a:lnTo>
                  <a:pt x="1219" y="1382"/>
                </a:lnTo>
                <a:lnTo>
                  <a:pt x="1225" y="1355"/>
                </a:lnTo>
                <a:lnTo>
                  <a:pt x="1231" y="1334"/>
                </a:lnTo>
                <a:lnTo>
                  <a:pt x="1236" y="1307"/>
                </a:lnTo>
                <a:lnTo>
                  <a:pt x="1242" y="1286"/>
                </a:lnTo>
                <a:lnTo>
                  <a:pt x="1248" y="1259"/>
                </a:lnTo>
                <a:lnTo>
                  <a:pt x="1259" y="1233"/>
                </a:lnTo>
                <a:lnTo>
                  <a:pt x="1265" y="1212"/>
                </a:lnTo>
                <a:lnTo>
                  <a:pt x="1276" y="1158"/>
                </a:lnTo>
                <a:lnTo>
                  <a:pt x="1282" y="1132"/>
                </a:lnTo>
                <a:lnTo>
                  <a:pt x="1299" y="1079"/>
                </a:lnTo>
                <a:lnTo>
                  <a:pt x="1310" y="1026"/>
                </a:lnTo>
                <a:lnTo>
                  <a:pt x="1327" y="972"/>
                </a:lnTo>
                <a:lnTo>
                  <a:pt x="1338" y="919"/>
                </a:lnTo>
                <a:lnTo>
                  <a:pt x="1367" y="813"/>
                </a:lnTo>
                <a:lnTo>
                  <a:pt x="1389" y="707"/>
                </a:lnTo>
                <a:lnTo>
                  <a:pt x="1406" y="653"/>
                </a:lnTo>
                <a:lnTo>
                  <a:pt x="1418" y="606"/>
                </a:lnTo>
                <a:lnTo>
                  <a:pt x="1435" y="553"/>
                </a:lnTo>
                <a:lnTo>
                  <a:pt x="1446" y="505"/>
                </a:lnTo>
                <a:lnTo>
                  <a:pt x="1457" y="452"/>
                </a:lnTo>
                <a:lnTo>
                  <a:pt x="1474" y="409"/>
                </a:lnTo>
                <a:lnTo>
                  <a:pt x="1486" y="361"/>
                </a:lnTo>
                <a:lnTo>
                  <a:pt x="1497" y="319"/>
                </a:lnTo>
                <a:lnTo>
                  <a:pt x="1514" y="276"/>
                </a:lnTo>
                <a:lnTo>
                  <a:pt x="1525" y="239"/>
                </a:lnTo>
                <a:lnTo>
                  <a:pt x="1542" y="202"/>
                </a:lnTo>
                <a:lnTo>
                  <a:pt x="1554" y="170"/>
                </a:lnTo>
                <a:lnTo>
                  <a:pt x="1565" y="138"/>
                </a:lnTo>
                <a:lnTo>
                  <a:pt x="1582" y="106"/>
                </a:lnTo>
                <a:lnTo>
                  <a:pt x="1593" y="85"/>
                </a:lnTo>
                <a:lnTo>
                  <a:pt x="1605" y="58"/>
                </a:lnTo>
                <a:lnTo>
                  <a:pt x="1622" y="42"/>
                </a:lnTo>
                <a:lnTo>
                  <a:pt x="1633" y="26"/>
                </a:lnTo>
                <a:lnTo>
                  <a:pt x="1650" y="16"/>
                </a:lnTo>
                <a:lnTo>
                  <a:pt x="1661" y="5"/>
                </a:lnTo>
                <a:lnTo>
                  <a:pt x="1673" y="0"/>
                </a:lnTo>
                <a:lnTo>
                  <a:pt x="1690" y="0"/>
                </a:lnTo>
                <a:lnTo>
                  <a:pt x="1701" y="0"/>
                </a:lnTo>
                <a:lnTo>
                  <a:pt x="1712" y="5"/>
                </a:lnTo>
                <a:lnTo>
                  <a:pt x="1729" y="16"/>
                </a:lnTo>
                <a:lnTo>
                  <a:pt x="1741" y="26"/>
                </a:lnTo>
                <a:lnTo>
                  <a:pt x="1758" y="42"/>
                </a:lnTo>
                <a:lnTo>
                  <a:pt x="1769" y="58"/>
                </a:lnTo>
                <a:lnTo>
                  <a:pt x="1780" y="85"/>
                </a:lnTo>
                <a:lnTo>
                  <a:pt x="1797" y="106"/>
                </a:lnTo>
                <a:lnTo>
                  <a:pt x="1809" y="138"/>
                </a:lnTo>
                <a:lnTo>
                  <a:pt x="1826" y="170"/>
                </a:lnTo>
                <a:lnTo>
                  <a:pt x="1837" y="202"/>
                </a:lnTo>
                <a:lnTo>
                  <a:pt x="1848" y="239"/>
                </a:lnTo>
                <a:lnTo>
                  <a:pt x="1865" y="276"/>
                </a:lnTo>
                <a:lnTo>
                  <a:pt x="1877" y="319"/>
                </a:lnTo>
                <a:lnTo>
                  <a:pt x="1888" y="361"/>
                </a:lnTo>
                <a:lnTo>
                  <a:pt x="1905" y="409"/>
                </a:lnTo>
                <a:lnTo>
                  <a:pt x="1916" y="452"/>
                </a:lnTo>
                <a:lnTo>
                  <a:pt x="1945" y="553"/>
                </a:lnTo>
                <a:lnTo>
                  <a:pt x="1956" y="606"/>
                </a:lnTo>
                <a:lnTo>
                  <a:pt x="1984" y="707"/>
                </a:lnTo>
                <a:lnTo>
                  <a:pt x="2013" y="813"/>
                </a:lnTo>
                <a:lnTo>
                  <a:pt x="2064" y="1026"/>
                </a:lnTo>
                <a:lnTo>
                  <a:pt x="2092" y="1132"/>
                </a:lnTo>
                <a:lnTo>
                  <a:pt x="2121" y="1233"/>
                </a:lnTo>
                <a:lnTo>
                  <a:pt x="2149" y="1334"/>
                </a:lnTo>
                <a:lnTo>
                  <a:pt x="2160" y="1382"/>
                </a:lnTo>
                <a:lnTo>
                  <a:pt x="2189" y="1472"/>
                </a:lnTo>
                <a:lnTo>
                  <a:pt x="2200" y="1514"/>
                </a:lnTo>
                <a:lnTo>
                  <a:pt x="2228" y="1594"/>
                </a:lnTo>
                <a:lnTo>
                  <a:pt x="2240" y="1631"/>
                </a:lnTo>
                <a:lnTo>
                  <a:pt x="2257" y="1669"/>
                </a:lnTo>
                <a:lnTo>
                  <a:pt x="2268" y="1706"/>
                </a:lnTo>
                <a:lnTo>
                  <a:pt x="2279" y="1738"/>
                </a:lnTo>
                <a:lnTo>
                  <a:pt x="2296" y="1770"/>
                </a:lnTo>
                <a:lnTo>
                  <a:pt x="2308" y="1801"/>
                </a:lnTo>
                <a:lnTo>
                  <a:pt x="2325" y="1833"/>
                </a:lnTo>
                <a:lnTo>
                  <a:pt x="2336" y="1860"/>
                </a:lnTo>
                <a:lnTo>
                  <a:pt x="2347" y="1887"/>
                </a:lnTo>
                <a:lnTo>
                  <a:pt x="2376" y="1934"/>
                </a:lnTo>
                <a:lnTo>
                  <a:pt x="2393" y="1956"/>
                </a:lnTo>
                <a:lnTo>
                  <a:pt x="2415" y="1993"/>
                </a:lnTo>
                <a:lnTo>
                  <a:pt x="2432" y="2014"/>
                </a:lnTo>
                <a:lnTo>
                  <a:pt x="2455" y="2046"/>
                </a:lnTo>
                <a:lnTo>
                  <a:pt x="2483" y="2073"/>
                </a:lnTo>
                <a:lnTo>
                  <a:pt x="2512" y="2099"/>
                </a:lnTo>
                <a:lnTo>
                  <a:pt x="2540" y="2115"/>
                </a:lnTo>
                <a:lnTo>
                  <a:pt x="2563" y="2136"/>
                </a:lnTo>
                <a:lnTo>
                  <a:pt x="2591" y="2147"/>
                </a:lnTo>
                <a:lnTo>
                  <a:pt x="2619" y="2158"/>
                </a:lnTo>
                <a:lnTo>
                  <a:pt x="2648" y="2168"/>
                </a:lnTo>
                <a:lnTo>
                  <a:pt x="2670" y="2179"/>
                </a:lnTo>
                <a:lnTo>
                  <a:pt x="2699" y="2184"/>
                </a:lnTo>
                <a:lnTo>
                  <a:pt x="2755" y="2195"/>
                </a:lnTo>
                <a:lnTo>
                  <a:pt x="2784" y="2200"/>
                </a:lnTo>
                <a:lnTo>
                  <a:pt x="2835" y="2200"/>
                </a:lnTo>
                <a:lnTo>
                  <a:pt x="2891" y="2205"/>
                </a:lnTo>
                <a:lnTo>
                  <a:pt x="2942" y="2205"/>
                </a:lnTo>
                <a:lnTo>
                  <a:pt x="2999" y="2205"/>
                </a:lnTo>
                <a:lnTo>
                  <a:pt x="3050" y="2211"/>
                </a:lnTo>
                <a:lnTo>
                  <a:pt x="3107" y="2211"/>
                </a:lnTo>
                <a:lnTo>
                  <a:pt x="3158" y="2211"/>
                </a:lnTo>
                <a:lnTo>
                  <a:pt x="3215" y="2211"/>
                </a:lnTo>
                <a:lnTo>
                  <a:pt x="3322" y="2211"/>
                </a:lnTo>
                <a:lnTo>
                  <a:pt x="3373" y="2211"/>
                </a:lnTo>
              </a:path>
            </a:pathLst>
          </a:custGeom>
          <a:noFill/>
          <a:ln w="0">
            <a:solidFill>
              <a:srgbClr val="13007C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6377" name="Text Box 4"/>
          <p:cNvSpPr txBox="1">
            <a:spLocks noChangeArrowheads="1"/>
          </p:cNvSpPr>
          <p:nvPr/>
        </p:nvSpPr>
        <p:spPr bwMode="auto">
          <a:xfrm>
            <a:off x="5160962" y="60198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rgbClr val="000000"/>
                </a:solidFill>
                <a:latin typeface="Arial" charset="0"/>
              </a:rPr>
              <a:t>x</a:t>
            </a:r>
          </a:p>
        </p:txBody>
      </p:sp>
      <p:sp>
        <p:nvSpPr>
          <p:cNvPr id="56378" name="Text Box 5"/>
          <p:cNvSpPr txBox="1">
            <a:spLocks noChangeArrowheads="1"/>
          </p:cNvSpPr>
          <p:nvPr/>
        </p:nvSpPr>
        <p:spPr bwMode="auto">
          <a:xfrm rot="-5400000">
            <a:off x="862012" y="3649663"/>
            <a:ext cx="173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rgbClr val="000000"/>
                </a:solidFill>
                <a:latin typeface="Arial" charset="0"/>
              </a:rPr>
              <a:t>probability</a:t>
            </a:r>
          </a:p>
        </p:txBody>
      </p:sp>
      <p:sp>
        <p:nvSpPr>
          <p:cNvPr id="56379" name="Text Box 7"/>
          <p:cNvSpPr txBox="1">
            <a:spLocks noChangeArrowheads="1"/>
          </p:cNvSpPr>
          <p:nvPr/>
        </p:nvSpPr>
        <p:spPr bwMode="auto">
          <a:xfrm>
            <a:off x="2798762" y="3313113"/>
            <a:ext cx="18573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solidFill>
                  <a:srgbClr val="000000"/>
                </a:solidFill>
                <a:latin typeface="Arial" charset="0"/>
              </a:rPr>
              <a:t>normal </a:t>
            </a:r>
          </a:p>
          <a:p>
            <a:pPr eaLnBrk="1" hangingPunct="1"/>
            <a:r>
              <a:rPr lang="en-US" b="1" dirty="0">
                <a:solidFill>
                  <a:srgbClr val="000000"/>
                </a:solidFill>
                <a:latin typeface="Arial" charset="0"/>
              </a:rPr>
              <a:t>distribution</a:t>
            </a:r>
          </a:p>
        </p:txBody>
      </p:sp>
      <p:sp>
        <p:nvSpPr>
          <p:cNvPr id="56380" name="Text Box 9"/>
          <p:cNvSpPr txBox="1">
            <a:spLocks noChangeArrowheads="1"/>
          </p:cNvSpPr>
          <p:nvPr/>
        </p:nvSpPr>
        <p:spPr bwMode="auto">
          <a:xfrm>
            <a:off x="5238750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56381" name="Text Box 10"/>
          <p:cNvSpPr txBox="1">
            <a:spLocks noChangeArrowheads="1"/>
          </p:cNvSpPr>
          <p:nvPr/>
        </p:nvSpPr>
        <p:spPr bwMode="auto">
          <a:xfrm>
            <a:off x="5737225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56382" name="Text Box 11"/>
          <p:cNvSpPr txBox="1">
            <a:spLocks noChangeArrowheads="1"/>
          </p:cNvSpPr>
          <p:nvPr/>
        </p:nvSpPr>
        <p:spPr bwMode="auto">
          <a:xfrm>
            <a:off x="6235700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56383" name="Text Box 12"/>
          <p:cNvSpPr txBox="1">
            <a:spLocks noChangeArrowheads="1"/>
          </p:cNvSpPr>
          <p:nvPr/>
        </p:nvSpPr>
        <p:spPr bwMode="auto">
          <a:xfrm>
            <a:off x="6734175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56384" name="Text Box 13"/>
          <p:cNvSpPr txBox="1">
            <a:spLocks noChangeArrowheads="1"/>
          </p:cNvSpPr>
          <p:nvPr/>
        </p:nvSpPr>
        <p:spPr bwMode="auto">
          <a:xfrm>
            <a:off x="7232650" y="5607050"/>
            <a:ext cx="296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56386" name="Text Box 15"/>
          <p:cNvSpPr txBox="1">
            <a:spLocks noChangeArrowheads="1"/>
          </p:cNvSpPr>
          <p:nvPr/>
        </p:nvSpPr>
        <p:spPr bwMode="auto">
          <a:xfrm>
            <a:off x="4672012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-1</a:t>
            </a:r>
          </a:p>
        </p:txBody>
      </p:sp>
      <p:sp>
        <p:nvSpPr>
          <p:cNvPr id="56387" name="Text Box 16"/>
          <p:cNvSpPr txBox="1">
            <a:spLocks noChangeArrowheads="1"/>
          </p:cNvSpPr>
          <p:nvPr/>
        </p:nvSpPr>
        <p:spPr bwMode="auto">
          <a:xfrm>
            <a:off x="4105275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-2</a:t>
            </a:r>
          </a:p>
        </p:txBody>
      </p:sp>
      <p:sp>
        <p:nvSpPr>
          <p:cNvPr id="56388" name="Text Box 17"/>
          <p:cNvSpPr txBox="1">
            <a:spLocks noChangeArrowheads="1"/>
          </p:cNvSpPr>
          <p:nvPr/>
        </p:nvSpPr>
        <p:spPr bwMode="auto">
          <a:xfrm>
            <a:off x="3538537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-3</a:t>
            </a:r>
          </a:p>
        </p:txBody>
      </p:sp>
      <p:sp>
        <p:nvSpPr>
          <p:cNvPr id="56389" name="Text Box 18"/>
          <p:cNvSpPr txBox="1">
            <a:spLocks noChangeArrowheads="1"/>
          </p:cNvSpPr>
          <p:nvPr/>
        </p:nvSpPr>
        <p:spPr bwMode="auto">
          <a:xfrm>
            <a:off x="2971800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-4</a:t>
            </a:r>
          </a:p>
        </p:txBody>
      </p:sp>
      <p:sp>
        <p:nvSpPr>
          <p:cNvPr id="56390" name="Text Box 19"/>
          <p:cNvSpPr txBox="1">
            <a:spLocks noChangeArrowheads="1"/>
          </p:cNvSpPr>
          <p:nvPr/>
        </p:nvSpPr>
        <p:spPr bwMode="auto">
          <a:xfrm>
            <a:off x="2406650" y="56070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-5</a:t>
            </a:r>
          </a:p>
        </p:txBody>
      </p:sp>
      <p:sp>
        <p:nvSpPr>
          <p:cNvPr id="56391" name="Text Box 20"/>
          <p:cNvSpPr txBox="1">
            <a:spLocks noChangeArrowheads="1"/>
          </p:cNvSpPr>
          <p:nvPr/>
        </p:nvSpPr>
        <p:spPr bwMode="auto">
          <a:xfrm>
            <a:off x="2014537" y="49720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0.05</a:t>
            </a:r>
          </a:p>
        </p:txBody>
      </p:sp>
      <p:sp>
        <p:nvSpPr>
          <p:cNvPr id="56392" name="Text Box 21"/>
          <p:cNvSpPr txBox="1">
            <a:spLocks noChangeArrowheads="1"/>
          </p:cNvSpPr>
          <p:nvPr/>
        </p:nvSpPr>
        <p:spPr bwMode="auto">
          <a:xfrm>
            <a:off x="2014537" y="45339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0.10</a:t>
            </a:r>
          </a:p>
        </p:txBody>
      </p:sp>
      <p:sp>
        <p:nvSpPr>
          <p:cNvPr id="56393" name="Text Box 22"/>
          <p:cNvSpPr txBox="1">
            <a:spLocks noChangeArrowheads="1"/>
          </p:cNvSpPr>
          <p:nvPr/>
        </p:nvSpPr>
        <p:spPr bwMode="auto">
          <a:xfrm>
            <a:off x="2014537" y="40957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0.15</a:t>
            </a:r>
          </a:p>
        </p:txBody>
      </p:sp>
      <p:sp>
        <p:nvSpPr>
          <p:cNvPr id="56394" name="Text Box 23"/>
          <p:cNvSpPr txBox="1">
            <a:spLocks noChangeArrowheads="1"/>
          </p:cNvSpPr>
          <p:nvPr/>
        </p:nvSpPr>
        <p:spPr bwMode="auto">
          <a:xfrm>
            <a:off x="2014537" y="36576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0.20</a:t>
            </a:r>
          </a:p>
        </p:txBody>
      </p:sp>
      <p:sp>
        <p:nvSpPr>
          <p:cNvPr id="56395" name="Text Box 24"/>
          <p:cNvSpPr txBox="1">
            <a:spLocks noChangeArrowheads="1"/>
          </p:cNvSpPr>
          <p:nvPr/>
        </p:nvSpPr>
        <p:spPr bwMode="auto">
          <a:xfrm>
            <a:off x="2014537" y="32194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0.25</a:t>
            </a:r>
          </a:p>
        </p:txBody>
      </p:sp>
      <p:sp>
        <p:nvSpPr>
          <p:cNvPr id="56396" name="Text Box 25"/>
          <p:cNvSpPr txBox="1">
            <a:spLocks noChangeArrowheads="1"/>
          </p:cNvSpPr>
          <p:nvPr/>
        </p:nvSpPr>
        <p:spPr bwMode="auto">
          <a:xfrm>
            <a:off x="2014537" y="27813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0.30</a:t>
            </a:r>
          </a:p>
        </p:txBody>
      </p:sp>
      <p:sp>
        <p:nvSpPr>
          <p:cNvPr id="56397" name="Text Box 26"/>
          <p:cNvSpPr txBox="1">
            <a:spLocks noChangeArrowheads="1"/>
          </p:cNvSpPr>
          <p:nvPr/>
        </p:nvSpPr>
        <p:spPr bwMode="auto">
          <a:xfrm>
            <a:off x="2014537" y="234315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0.35</a:t>
            </a:r>
          </a:p>
        </p:txBody>
      </p:sp>
      <p:sp>
        <p:nvSpPr>
          <p:cNvPr id="56398" name="Text Box 27"/>
          <p:cNvSpPr txBox="1">
            <a:spLocks noChangeArrowheads="1"/>
          </p:cNvSpPr>
          <p:nvPr/>
        </p:nvSpPr>
        <p:spPr bwMode="auto">
          <a:xfrm>
            <a:off x="2014537" y="1905000"/>
            <a:ext cx="579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0.40</a:t>
            </a:r>
          </a:p>
        </p:txBody>
      </p:sp>
      <p:sp>
        <p:nvSpPr>
          <p:cNvPr id="56399" name="Text Box 29"/>
          <p:cNvSpPr txBox="1">
            <a:spLocks noChangeArrowheads="1"/>
          </p:cNvSpPr>
          <p:nvPr/>
        </p:nvSpPr>
        <p:spPr bwMode="auto">
          <a:xfrm>
            <a:off x="2297112" y="5410200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b="1">
                <a:solidFill>
                  <a:srgbClr val="000000"/>
                </a:solidFill>
                <a:latin typeface="Arial" charset="0"/>
              </a:rPr>
              <a:t>0</a:t>
            </a:r>
          </a:p>
        </p:txBody>
      </p:sp>
      <p:sp>
        <p:nvSpPr>
          <p:cNvPr id="81" name="Text Box 2"/>
          <p:cNvSpPr txBox="1">
            <a:spLocks noChangeArrowheads="1"/>
          </p:cNvSpPr>
          <p:nvPr/>
        </p:nvSpPr>
        <p:spPr bwMode="auto">
          <a:xfrm>
            <a:off x="3657600" y="381000"/>
            <a:ext cx="30893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latin typeface="Gill Sans MT"/>
                <a:cs typeface="Gill Sans MT"/>
              </a:rPr>
              <a:t>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813230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8" r="8272" b="38598"/>
          <a:stretch/>
        </p:blipFill>
        <p:spPr bwMode="auto">
          <a:xfrm>
            <a:off x="1497745" y="1447860"/>
            <a:ext cx="7112855" cy="533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141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295400" y="152400"/>
            <a:ext cx="7467600" cy="114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2800" dirty="0">
                <a:latin typeface="Gill Sans MT"/>
                <a:cs typeface="Gill Sans MT"/>
              </a:rPr>
              <a:t>Normal distribution (solid line) compared to extreme value distribution (dashed line): note EVD skewing to the right</a:t>
            </a:r>
          </a:p>
        </p:txBody>
      </p:sp>
    </p:spTree>
    <p:extLst>
      <p:ext uri="{BB962C8B-B14F-4D97-AF65-F5344CB8AC3E}">
        <p14:creationId xmlns:p14="http://schemas.microsoft.com/office/powerpoint/2010/main" val="252335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1027"/>
          <p:cNvSpPr txBox="1">
            <a:spLocks noChangeArrowheads="1"/>
          </p:cNvSpPr>
          <p:nvPr/>
        </p:nvSpPr>
        <p:spPr bwMode="auto">
          <a:xfrm>
            <a:off x="1371600" y="1676400"/>
            <a:ext cx="709728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expect value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is the number of alignments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with scores greater than or equal to score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that are expected to occur by chance in a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database search.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An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value is related to a probability value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p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.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The key equation describing an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value is: 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i="1" dirty="0" err="1">
                <a:solidFill>
                  <a:srgbClr val="000000"/>
                </a:solidFill>
                <a:latin typeface="Gill Sans MT"/>
                <a:cs typeface="Gill Sans MT"/>
              </a:rPr>
              <a:t>Kmn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baseline="30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i="1" baseline="30000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lang="en-US" altLang="en-US" sz="2800" i="1" baseline="30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8372" name="Text Box 1029"/>
          <p:cNvSpPr txBox="1">
            <a:spLocks noChangeArrowheads="1"/>
          </p:cNvSpPr>
          <p:nvPr/>
        </p:nvSpPr>
        <p:spPr bwMode="auto">
          <a:xfrm>
            <a:off x="1447800" y="381000"/>
            <a:ext cx="7062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How to interpret a BLAST search: expect value</a:t>
            </a:r>
          </a:p>
        </p:txBody>
      </p:sp>
      <p:sp>
        <p:nvSpPr>
          <p:cNvPr id="58373" name="Line 1030"/>
          <p:cNvSpPr>
            <a:spLocks noChangeShapeType="1"/>
          </p:cNvSpPr>
          <p:nvPr/>
        </p:nvSpPr>
        <p:spPr bwMode="auto">
          <a:xfrm>
            <a:off x="1371600" y="1143000"/>
            <a:ext cx="7391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6575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1219200" y="1295400"/>
            <a:ext cx="6479777" cy="526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This equation is derived from a description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of the extreme value distribution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the score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the expect value = the number of high-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scoring segment pairs (HSPs) expected </a:t>
            </a:r>
          </a:p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to occur with a score of at least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the length of two sequences</a:t>
            </a:r>
          </a:p>
          <a:p>
            <a:endParaRPr lang="en-US" alt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dirty="0" err="1">
                <a:solidFill>
                  <a:srgbClr val="000000"/>
                </a:solidFill>
                <a:latin typeface="Gill Sans MT"/>
                <a:cs typeface="Gill Sans MT"/>
              </a:rPr>
              <a:t>Karlin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Gill Sans MT"/>
                <a:cs typeface="Gill Sans MT"/>
              </a:rPr>
              <a:t>Altschul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statistics</a:t>
            </a:r>
            <a:endParaRPr lang="en-US" altLang="en-US" sz="2800" baseline="30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3276600" y="304800"/>
            <a:ext cx="204557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i="1" dirty="0" err="1">
                <a:solidFill>
                  <a:srgbClr val="000000"/>
                </a:solidFill>
                <a:latin typeface="Gill Sans MT"/>
                <a:cs typeface="Gill Sans MT"/>
              </a:rPr>
              <a:t>Kmn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baseline="30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i="1" baseline="30000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lang="en-US" altLang="en-US" sz="2000" i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3626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3FE302-5A53-3B4A-A947-092B15F61672}"/>
              </a:ext>
            </a:extLst>
          </p:cNvPr>
          <p:cNvSpPr/>
          <p:nvPr/>
        </p:nvSpPr>
        <p:spPr>
          <a:xfrm>
            <a:off x="1371600" y="457200"/>
            <a:ext cx="678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Arial" panose="020B0604020202020204" pitchFamily="34" charset="0"/>
              </a:rPr>
              <a:t>Karlin-Altschul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 statistics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 provide a theory for computing the probability that a local alignment of a given score will be found between two random sequences of the same lengths as the query and database sequences</a:t>
            </a:r>
            <a:endParaRPr lang="en-NL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3A6D684-2B15-ED42-9FC5-3B357B7E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8288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8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1600200" y="228600"/>
            <a:ext cx="68845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Some properties of the equation </a:t>
            </a:r>
            <a:r>
              <a:rPr lang="en-US" altLang="en-US" sz="28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= </a:t>
            </a:r>
            <a:r>
              <a:rPr lang="en-US" altLang="en-US" sz="2800" i="1" dirty="0" err="1">
                <a:solidFill>
                  <a:srgbClr val="000000"/>
                </a:solidFill>
                <a:latin typeface="Gill Sans MT"/>
                <a:cs typeface="Gill Sans MT"/>
              </a:rPr>
              <a:t>Kmn</a:t>
            </a:r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 e</a:t>
            </a:r>
            <a:r>
              <a:rPr lang="en-US" altLang="en-US" sz="2800" baseline="30000" dirty="0">
                <a:solidFill>
                  <a:srgbClr val="000000"/>
                </a:solidFill>
                <a:latin typeface="Gill Sans MT"/>
                <a:cs typeface="Gill Sans MT"/>
              </a:rPr>
              <a:t>-</a:t>
            </a:r>
            <a:r>
              <a:rPr lang="en-US" altLang="en-US" sz="2800" baseline="30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US" altLang="en-US" sz="2800" i="1" baseline="30000" dirty="0" err="1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endParaRPr lang="en-US" altLang="en-US" sz="2000" i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371600" y="1371600"/>
            <a:ext cx="7404591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The value of E decreases exponentially with increasing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(higher S values correspond to better alignments). Very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high scores correspond to very low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values.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value for aligning a pair of random sequences must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be negative! Otherwise, long random alignments would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acquire great scores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Parameter </a:t>
            </a:r>
            <a:r>
              <a:rPr lang="en-US" altLang="en-US" sz="2400" i="1" dirty="0">
                <a:solidFill>
                  <a:srgbClr val="000000"/>
                </a:solidFill>
                <a:latin typeface="Gill Sans MT"/>
                <a:cs typeface="Gill Sans MT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describes the search space (database).</a:t>
            </a:r>
          </a:p>
          <a:p>
            <a:pPr>
              <a:buFontTx/>
              <a:buChar char="•"/>
            </a:pP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For E=1, one match with a similar score is expected to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occur by chance. For a very much larger or smaller 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 database, you would expect E to vary accordingly</a:t>
            </a:r>
          </a:p>
        </p:txBody>
      </p:sp>
      <p:sp>
        <p:nvSpPr>
          <p:cNvPr id="60420" name="Line 5"/>
          <p:cNvSpPr>
            <a:spLocks noChangeShapeType="1"/>
          </p:cNvSpPr>
          <p:nvPr/>
        </p:nvSpPr>
        <p:spPr bwMode="auto">
          <a:xfrm>
            <a:off x="1371600" y="914400"/>
            <a:ext cx="7239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0927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3716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Chapter 4:</a:t>
            </a:r>
          </a:p>
          <a:p>
            <a:pPr algn="ctr"/>
            <a:r>
              <a:rPr lang="en-US" sz="2800" dirty="0"/>
              <a:t>Basic Local Alignment Sequence Tool (BLAST)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8700" y="4648200"/>
            <a:ext cx="708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Jonathan Pevsner, Ph.D.</a:t>
            </a:r>
          </a:p>
          <a:p>
            <a:pPr algn="ctr"/>
            <a:r>
              <a:rPr lang="en-US" sz="2400" dirty="0"/>
              <a:t>pevsner@kennedykrieger.org</a:t>
            </a:r>
          </a:p>
          <a:p>
            <a:pPr algn="ctr"/>
            <a:r>
              <a:rPr lang="en-US" sz="2400" dirty="0"/>
              <a:t>Bioinformatics and Functional Genomics </a:t>
            </a:r>
          </a:p>
          <a:p>
            <a:pPr algn="ctr"/>
            <a:r>
              <a:rPr lang="en-US" sz="2400" dirty="0"/>
              <a:t>(Wiley-</a:t>
            </a:r>
            <a:r>
              <a:rPr lang="en-US" sz="2400" dirty="0" err="1"/>
              <a:t>Liss</a:t>
            </a:r>
            <a:r>
              <a:rPr lang="en-US" sz="2400" dirty="0"/>
              <a:t>, 3</a:t>
            </a:r>
            <a:r>
              <a:rPr lang="en-US" sz="2400" baseline="30000" dirty="0"/>
              <a:t>rd</a:t>
            </a:r>
            <a:r>
              <a:rPr lang="en-US" sz="2400" dirty="0"/>
              <a:t> edition, 2015)</a:t>
            </a:r>
          </a:p>
          <a:p>
            <a:pPr algn="ctr"/>
            <a:r>
              <a:rPr lang="en-US" sz="2400" dirty="0"/>
              <a:t>You may use this PowerPoint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738285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46"/>
          <a:stretch/>
        </p:blipFill>
        <p:spPr bwMode="auto">
          <a:xfrm>
            <a:off x="1066800" y="76200"/>
            <a:ext cx="5791200" cy="669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4-15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145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76200"/>
            <a:ext cx="4038600" cy="95410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Overview of BLAST search strategies</a:t>
            </a:r>
          </a:p>
        </p:txBody>
      </p:sp>
    </p:spTree>
    <p:extLst>
      <p:ext uri="{BB962C8B-B14F-4D97-AF65-F5344CB8AC3E}">
        <p14:creationId xmlns:p14="http://schemas.microsoft.com/office/powerpoint/2010/main" val="147142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8"/>
          <a:stretch/>
        </p:blipFill>
        <p:spPr bwMode="auto">
          <a:xfrm>
            <a:off x="1219200" y="152400"/>
            <a:ext cx="6019800" cy="647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4-16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147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8600" y="1752600"/>
            <a:ext cx="4953000" cy="695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BLASTP search: human RBP4 query, human </a:t>
            </a:r>
            <a:r>
              <a:rPr lang="en-US" sz="2400" dirty="0" err="1">
                <a:solidFill>
                  <a:srgbClr val="008000"/>
                </a:solidFill>
              </a:rPr>
              <a:t>RefSeq</a:t>
            </a:r>
            <a:r>
              <a:rPr lang="en-US" sz="2400" dirty="0">
                <a:solidFill>
                  <a:srgbClr val="008000"/>
                </a:solidFill>
              </a:rPr>
              <a:t>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4200" y="4267200"/>
            <a:ext cx="5990778" cy="6278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solidFill>
                  <a:srgbClr val="008000"/>
                </a:solidFill>
              </a:rPr>
              <a:t>Results include matches (such as CG8) with high E values and limited identity to the query</a:t>
            </a:r>
          </a:p>
        </p:txBody>
      </p:sp>
    </p:spTree>
    <p:extLst>
      <p:ext uri="{BB962C8B-B14F-4D97-AF65-F5344CB8AC3E}">
        <p14:creationId xmlns:p14="http://schemas.microsoft.com/office/powerpoint/2010/main" val="328756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620713"/>
            <a:ext cx="6994525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149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25069"/>
            <a:ext cx="6600378" cy="62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“</a:t>
            </a:r>
            <a:r>
              <a:rPr lang="en-US" sz="2400" dirty="0" err="1"/>
              <a:t>Recipricol</a:t>
            </a:r>
            <a:r>
              <a:rPr lang="en-US" sz="2400" dirty="0"/>
              <a:t>” BLASTP search with CG8 as query includes RBP4 and other </a:t>
            </a:r>
            <a:r>
              <a:rPr lang="en-US" sz="2400" dirty="0" err="1"/>
              <a:t>lipocalins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6096000"/>
            <a:ext cx="6600378" cy="6278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>
                <a:solidFill>
                  <a:srgbClr val="008000"/>
                </a:solidFill>
              </a:rPr>
              <a:t>This confirms that the finding of CG8 using RBP4 as a query was a true positive</a:t>
            </a:r>
          </a:p>
        </p:txBody>
      </p:sp>
    </p:spTree>
    <p:extLst>
      <p:ext uri="{BB962C8B-B14F-4D97-AF65-F5344CB8AC3E}">
        <p14:creationId xmlns:p14="http://schemas.microsoft.com/office/powerpoint/2010/main" val="964953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7"/>
          <a:stretch/>
        </p:blipFill>
        <p:spPr bwMode="auto">
          <a:xfrm>
            <a:off x="1219200" y="685800"/>
            <a:ext cx="74958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149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240268"/>
            <a:ext cx="7315200" cy="62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Pairwise alignment of CG8 with non-homologous proteins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638800"/>
            <a:ext cx="7315200" cy="11449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/>
              <a:t>Query and subject are very different lengths</a:t>
            </a:r>
          </a:p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/>
              <a:t>E values are not significant</a:t>
            </a:r>
          </a:p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/>
              <a:t>Matches lack GXW motif</a:t>
            </a:r>
          </a:p>
          <a:p>
            <a:pPr marL="342900" indent="-342900">
              <a:lnSpc>
                <a:spcPct val="70000"/>
              </a:lnSpc>
              <a:buFont typeface="Arial"/>
              <a:buChar char="•"/>
            </a:pPr>
            <a:r>
              <a:rPr lang="en-US" sz="2400" dirty="0"/>
              <a:t>Subjects are not annotated as </a:t>
            </a:r>
            <a:r>
              <a:rPr lang="en-US" sz="2400" dirty="0" err="1"/>
              <a:t>lipocalins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217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87"/>
          <a:stretch/>
        </p:blipFill>
        <p:spPr bwMode="auto">
          <a:xfrm>
            <a:off x="1143000" y="1447800"/>
            <a:ext cx="791533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4-18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240268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BLAST searching a </a:t>
            </a:r>
            <a:r>
              <a:rPr lang="en-US" sz="2400" dirty="0" err="1"/>
              <a:t>multidomain</a:t>
            </a:r>
            <a:r>
              <a:rPr lang="en-US" sz="2400" dirty="0"/>
              <a:t> protein: HIV-1 pol</a:t>
            </a:r>
          </a:p>
        </p:txBody>
      </p:sp>
    </p:spTree>
    <p:extLst>
      <p:ext uri="{BB962C8B-B14F-4D97-AF65-F5344CB8AC3E}">
        <p14:creationId xmlns:p14="http://schemas.microsoft.com/office/powerpoint/2010/main" val="1044243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34"/>
          <a:stretch/>
        </p:blipFill>
        <p:spPr bwMode="auto">
          <a:xfrm>
            <a:off x="1174226" y="685800"/>
            <a:ext cx="7741174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240268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BLAST searching a </a:t>
            </a:r>
            <a:r>
              <a:rPr lang="en-US" sz="2400" dirty="0" err="1"/>
              <a:t>multidomain</a:t>
            </a:r>
            <a:r>
              <a:rPr lang="en-US" sz="2400" dirty="0"/>
              <a:t> protein: HIV-1 pol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4953000"/>
            <a:ext cx="7315200" cy="62786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	The BLAST output includes a graphic of the various domains in HIV-1 pol</a:t>
            </a:r>
          </a:p>
        </p:txBody>
      </p:sp>
    </p:spTree>
    <p:extLst>
      <p:ext uri="{BB962C8B-B14F-4D97-AF65-F5344CB8AC3E}">
        <p14:creationId xmlns:p14="http://schemas.microsoft.com/office/powerpoint/2010/main" val="3771058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73" b="19370"/>
          <a:stretch/>
        </p:blipFill>
        <p:spPr bwMode="auto">
          <a:xfrm>
            <a:off x="1371730" y="597932"/>
            <a:ext cx="7543670" cy="484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BLAST searching a </a:t>
            </a:r>
            <a:r>
              <a:rPr lang="en-US" sz="2400" dirty="0" err="1"/>
              <a:t>multidomain</a:t>
            </a:r>
            <a:r>
              <a:rPr lang="en-US" sz="2400" dirty="0"/>
              <a:t> protein: HIV-1 pol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1600" y="5380268"/>
            <a:ext cx="7315200" cy="140346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This output shows identical residues as a dot (.). Note that the column positions that contain an arginine (R) can sometimes also contain a lysine (K) or glutamine (Q) in a position-specific pattern. This is a preview of the concept of position-specific scoring matrices (Chapter 5). </a:t>
            </a:r>
          </a:p>
        </p:txBody>
      </p:sp>
    </p:spTree>
    <p:extLst>
      <p:ext uri="{BB962C8B-B14F-4D97-AF65-F5344CB8AC3E}">
        <p14:creationId xmlns:p14="http://schemas.microsoft.com/office/powerpoint/2010/main" val="4192076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6"/>
          <a:stretch/>
        </p:blipFill>
        <p:spPr bwMode="auto">
          <a:xfrm>
            <a:off x="4227486" y="-1"/>
            <a:ext cx="4764114" cy="662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4-20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731520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Taxonomy report for a BLAST searching HIV-1 pol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3657600"/>
            <a:ext cx="2971800" cy="1661993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Most of the matches are to viruses, but there are also matches to rabbit, fungal, pig, and insect sequences.</a:t>
            </a:r>
          </a:p>
        </p:txBody>
      </p:sp>
    </p:spTree>
    <p:extLst>
      <p:ext uri="{BB962C8B-B14F-4D97-AF65-F5344CB8AC3E}">
        <p14:creationId xmlns:p14="http://schemas.microsoft.com/office/powerpoint/2010/main" val="3559434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4"/>
          <a:stretch/>
        </p:blipFill>
        <p:spPr bwMode="auto">
          <a:xfrm>
            <a:off x="1719263" y="1029717"/>
            <a:ext cx="5705475" cy="383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4-21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/>
              <a:t>BLASTP searching HIV-1 pol against bacterial proteins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4523804"/>
            <a:ext cx="2971800" cy="88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bacterial matches to HIV-1 </a:t>
            </a:r>
            <a:r>
              <a:rPr lang="en-US" sz="2400" dirty="0" err="1"/>
              <a:t>integrase</a:t>
            </a:r>
            <a:r>
              <a:rPr lang="en-US" sz="2400" dirty="0"/>
              <a:t> core domain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4066604"/>
            <a:ext cx="2971800" cy="88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2400" dirty="0"/>
              <a:t>bacterial matches to HIV-1 </a:t>
            </a:r>
            <a:r>
              <a:rPr lang="en-US" sz="2400" dirty="0" err="1"/>
              <a:t>ribonuclease</a:t>
            </a:r>
            <a:r>
              <a:rPr lang="en-US" sz="2400" dirty="0"/>
              <a:t> H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2847404"/>
            <a:ext cx="3581400" cy="88639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400" dirty="0"/>
              <a:t>bacterial matches to HIV-1 </a:t>
            </a:r>
            <a:r>
              <a:rPr lang="en-US" sz="2400" dirty="0" err="1"/>
              <a:t>retropepsin</a:t>
            </a:r>
            <a:r>
              <a:rPr lang="en-US" sz="2400" dirty="0"/>
              <a:t>, reverse transcriptase domains</a:t>
            </a:r>
          </a:p>
        </p:txBody>
      </p:sp>
    </p:spTree>
    <p:extLst>
      <p:ext uri="{BB962C8B-B14F-4D97-AF65-F5344CB8AC3E}">
        <p14:creationId xmlns:p14="http://schemas.microsoft.com/office/powerpoint/2010/main" val="1883835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00"/>
          <a:stretch/>
        </p:blipFill>
        <p:spPr bwMode="auto">
          <a:xfrm>
            <a:off x="304800" y="703740"/>
            <a:ext cx="4658899" cy="615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4-22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/>
              <a:t>BLAST searching HIV-1 pol against human sequences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3400" y="1066800"/>
            <a:ext cx="4724400" cy="242527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Question</a:t>
            </a:r>
            <a:r>
              <a:rPr lang="en-US" sz="2400" dirty="0"/>
              <a:t>: are there human homologs of HIV-1 pol protein?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Query</a:t>
            </a:r>
            <a:r>
              <a:rPr lang="en-US" sz="2400" dirty="0"/>
              <a:t>: HIV-1 Pol</a:t>
            </a:r>
            <a:br>
              <a:rPr lang="en-US" sz="2400" dirty="0"/>
            </a:br>
            <a:r>
              <a:rPr lang="en-US" sz="2400" dirty="0">
                <a:solidFill>
                  <a:srgbClr val="008000"/>
                </a:solidFill>
              </a:rPr>
              <a:t>Program</a:t>
            </a:r>
            <a:r>
              <a:rPr lang="en-US" sz="2400" dirty="0"/>
              <a:t>: BLASTP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8000"/>
                </a:solidFill>
              </a:rPr>
              <a:t>Database</a:t>
            </a:r>
            <a:r>
              <a:rPr lang="en-US" sz="2400" dirty="0"/>
              <a:t>: human nr (</a:t>
            </a:r>
            <a:r>
              <a:rPr lang="en-US" sz="2400" dirty="0" err="1"/>
              <a:t>nonredundant</a:t>
            </a:r>
            <a:r>
              <a:rPr lang="en-US" sz="2400" dirty="0"/>
              <a:t>) </a:t>
            </a:r>
            <a:br>
              <a:rPr lang="en-US" sz="2400" dirty="0"/>
            </a:br>
            <a:r>
              <a:rPr lang="en-US" sz="2400" dirty="0">
                <a:solidFill>
                  <a:srgbClr val="008000"/>
                </a:solidFill>
              </a:rPr>
              <a:t>Matches</a:t>
            </a:r>
            <a:r>
              <a:rPr lang="en-US" sz="2400" dirty="0"/>
              <a:t>: many human proteins share significant identity.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4654725"/>
            <a:ext cx="5410200" cy="21729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Question</a:t>
            </a:r>
            <a:r>
              <a:rPr lang="en-US" sz="2400" dirty="0"/>
              <a:t>: are there human RNA transcripts corresponding to HIV-1 pol?</a:t>
            </a:r>
            <a:br>
              <a:rPr lang="en-US" sz="2400" dirty="0"/>
            </a:br>
            <a:r>
              <a:rPr lang="en-US" sz="2400" dirty="0">
                <a:solidFill>
                  <a:srgbClr val="008000"/>
                </a:solidFill>
              </a:rPr>
              <a:t>Query</a:t>
            </a:r>
            <a:r>
              <a:rPr lang="en-US" sz="2400" dirty="0"/>
              <a:t>: HIV-1 Pol	</a:t>
            </a:r>
            <a:r>
              <a:rPr lang="en-US" sz="2400" dirty="0">
                <a:solidFill>
                  <a:srgbClr val="008000"/>
                </a:solidFill>
              </a:rPr>
              <a:t>Program</a:t>
            </a:r>
            <a:r>
              <a:rPr lang="en-US" sz="2400" dirty="0"/>
              <a:t>: TBLASTN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Database</a:t>
            </a:r>
            <a:r>
              <a:rPr lang="en-US" sz="2400" dirty="0"/>
              <a:t>: human ESTs </a:t>
            </a:r>
            <a:br>
              <a:rPr lang="en-US" sz="2400" dirty="0"/>
            </a:br>
            <a:r>
              <a:rPr lang="en-US" sz="2400" dirty="0">
                <a:solidFill>
                  <a:srgbClr val="008000"/>
                </a:solidFill>
              </a:rPr>
              <a:t>Matches</a:t>
            </a:r>
            <a:r>
              <a:rPr lang="en-US" sz="2400" dirty="0"/>
              <a:t>: many human genes are actively transcribed to generate transcripts homologous to HIV-1 pol. </a:t>
            </a:r>
          </a:p>
        </p:txBody>
      </p:sp>
    </p:spTree>
    <p:extLst>
      <p:ext uri="{BB962C8B-B14F-4D97-AF65-F5344CB8AC3E}">
        <p14:creationId xmlns:p14="http://schemas.microsoft.com/office/powerpoint/2010/main" val="262198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267200" y="457200"/>
            <a:ext cx="11849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00"/>
                </a:solidFill>
                <a:latin typeface="Gill Sans MT"/>
                <a:cs typeface="Gill Sans MT"/>
              </a:rPr>
              <a:t>BLAST</a:t>
            </a:r>
            <a:endParaRPr lang="en-US" altLang="en-US" sz="160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1828800" y="2057400"/>
            <a:ext cx="6553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BLAST (Basic Local Alignment Search Tool) allows rapid sequence comparison of a query sequence against a database.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BLAST algorithm is 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fast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, 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accurate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, and </a:t>
            </a:r>
            <a:r>
              <a:rPr lang="en-US" altLang="en-US" sz="2400" u="sng" dirty="0">
                <a:solidFill>
                  <a:srgbClr val="000000"/>
                </a:solidFill>
                <a:latin typeface="Gill Sans MT"/>
                <a:cs typeface="Gill Sans MT"/>
              </a:rPr>
              <a:t>accessible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both via the web and the command line.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1524000" y="1295400"/>
            <a:ext cx="670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6044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" r="4324" b="46362"/>
          <a:stretch/>
        </p:blipFill>
        <p:spPr bwMode="auto">
          <a:xfrm>
            <a:off x="1066800" y="914400"/>
            <a:ext cx="800232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4-23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/>
              <a:t>“Find-a-gene project” to practice BLAST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1219200"/>
            <a:ext cx="1295400" cy="323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/>
              <a:t>TBLASTN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0" y="2514600"/>
            <a:ext cx="1752600" cy="5386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/>
              <a:t>Inspect the output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3936" y="3728237"/>
            <a:ext cx="1371600" cy="7540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/>
              <a:t>BLASTX nr</a:t>
            </a:r>
          </a:p>
          <a:p>
            <a:pPr algn="ctr">
              <a:lnSpc>
                <a:spcPct val="70000"/>
              </a:lnSpc>
            </a:pPr>
            <a:r>
              <a:rPr lang="en-US" sz="2000" dirty="0"/>
              <a:t>or</a:t>
            </a:r>
          </a:p>
          <a:p>
            <a:pPr algn="ctr">
              <a:lnSpc>
                <a:spcPct val="70000"/>
              </a:lnSpc>
            </a:pPr>
            <a:r>
              <a:rPr lang="en-US" sz="2000" dirty="0"/>
              <a:t>BLASTP nr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219200"/>
            <a:ext cx="2667000" cy="538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/>
              <a:t>Start with the sequence of a known protein</a:t>
            </a:r>
          </a:p>
        </p:txBody>
      </p:sp>
    </p:spTree>
    <p:extLst>
      <p:ext uri="{BB962C8B-B14F-4D97-AF65-F5344CB8AC3E}">
        <p14:creationId xmlns:p14="http://schemas.microsoft.com/office/powerpoint/2010/main" val="3408463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21"/>
          <a:stretch/>
        </p:blipFill>
        <p:spPr bwMode="auto">
          <a:xfrm>
            <a:off x="533400" y="533400"/>
            <a:ext cx="6052086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4-24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158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/>
              <a:t>“Find-a-gene project” example: novel globin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5000" y="4572000"/>
            <a:ext cx="3276600" cy="166199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Confirmation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Query: nematode EST</a:t>
            </a:r>
            <a:br>
              <a:rPr lang="en-US" sz="2400" dirty="0"/>
            </a:br>
            <a:r>
              <a:rPr lang="en-US" sz="2400" dirty="0"/>
              <a:t>Program: BLASTX</a:t>
            </a:r>
            <a:br>
              <a:rPr lang="en-US" sz="2400" dirty="0"/>
            </a:br>
            <a:r>
              <a:rPr lang="en-US" sz="2400" dirty="0"/>
              <a:t>Best match: a globin, but </a:t>
            </a:r>
            <a:r>
              <a:rPr lang="en-US" sz="2400" i="1" u="sng" dirty="0"/>
              <a:t>not</a:t>
            </a:r>
            <a:r>
              <a:rPr lang="en-US" sz="2400" i="1" dirty="0"/>
              <a:t> </a:t>
            </a:r>
            <a:r>
              <a:rPr lang="en-US" sz="2400" dirty="0"/>
              <a:t>a previously annotated globin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0096" y="1447800"/>
            <a:ext cx="2667000" cy="140346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dirty="0"/>
              <a:t>Query: NP_000509</a:t>
            </a:r>
            <a:br>
              <a:rPr lang="en-US" sz="2400" dirty="0"/>
            </a:br>
            <a:r>
              <a:rPr lang="en-US" sz="2400" dirty="0"/>
              <a:t>Program: TBLASTN</a:t>
            </a:r>
          </a:p>
          <a:p>
            <a:pPr>
              <a:lnSpc>
                <a:spcPct val="70000"/>
              </a:lnSpc>
            </a:pPr>
            <a:r>
              <a:rPr lang="en-US" sz="2400" dirty="0"/>
              <a:t>Database: EST </a:t>
            </a:r>
            <a:br>
              <a:rPr lang="en-US" sz="2400" dirty="0"/>
            </a:br>
            <a:r>
              <a:rPr lang="en-US" sz="2400" dirty="0"/>
              <a:t>(nematodes)</a:t>
            </a:r>
            <a:br>
              <a:rPr lang="en-US" sz="2400" dirty="0"/>
            </a:br>
            <a:r>
              <a:rPr lang="en-US" sz="2400" dirty="0"/>
              <a:t>Match: novel globin</a:t>
            </a:r>
          </a:p>
        </p:txBody>
      </p:sp>
    </p:spTree>
    <p:extLst>
      <p:ext uri="{BB962C8B-B14F-4D97-AF65-F5344CB8AC3E}">
        <p14:creationId xmlns:p14="http://schemas.microsoft.com/office/powerpoint/2010/main" val="3389582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76200"/>
            <a:ext cx="8001000" cy="415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/>
              <a:t>“Find-a-gene project”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703958"/>
            <a:ext cx="7848600" cy="56323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The find-a-gene project is meant to be a very focused, specific project to help you understand how to use various BLAST tools (e.g. TBLASTN, BLASTX, BLASTP) and various databases.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You can start with (almost) any protein, from the organism of your choice, and discover a “novel” gene in another organism that is homologous but has never been annotated before as related to your query. Therefore you are discovering a new gene.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You can take your new gene/protein, name it, then search it against databases to confirm it has not been described before.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You can further perform multiple sequence alignment (Chapter 6), phylogeny (Chapter 7), and predict its protein structure (Chapter 13) and its function (Chapter 14).</a:t>
            </a:r>
          </a:p>
        </p:txBody>
      </p:sp>
    </p:spTree>
    <p:extLst>
      <p:ext uri="{BB962C8B-B14F-4D97-AF65-F5344CB8AC3E}">
        <p14:creationId xmlns:p14="http://schemas.microsoft.com/office/powerpoint/2010/main" val="288000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581400" y="457200"/>
            <a:ext cx="26908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Why use BLAST?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524000" y="1828800"/>
            <a:ext cx="70866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BLAST searching is fundamental to understanding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the relatedness of any favorite query sequence</a:t>
            </a: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to other known proteins or DNA sequences.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Applications include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identifying </a:t>
            </a:r>
            <a:r>
              <a:rPr lang="en-US" alt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orthologs</a:t>
            </a: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and </a:t>
            </a:r>
            <a:r>
              <a:rPr lang="en-US" altLang="en-US" sz="2400" dirty="0" err="1">
                <a:solidFill>
                  <a:srgbClr val="000000"/>
                </a:solidFill>
                <a:latin typeface="Gill Sans MT"/>
                <a:cs typeface="Gill Sans MT"/>
              </a:rPr>
              <a:t>paralogs</a:t>
            </a:r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discovering new genes or proteins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discovering variants of genes or proteins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investigating expressed sequence tags (ESTs)</a:t>
            </a:r>
          </a:p>
          <a:p>
            <a:pPr>
              <a:buFontTx/>
              <a:buChar char="•"/>
            </a:pPr>
            <a:r>
              <a:rPr lang="en-US" altLang="en-US" sz="2400" dirty="0">
                <a:solidFill>
                  <a:srgbClr val="000000"/>
                </a:solidFill>
                <a:latin typeface="Gill Sans MT"/>
                <a:cs typeface="Gill Sans MT"/>
              </a:rPr>
              <a:t> exploring protein structure and function</a:t>
            </a:r>
          </a:p>
          <a:p>
            <a:endParaRPr lang="en-US" alt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1447800" y="1295400"/>
            <a:ext cx="678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7268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8EF47FC-4F55-374A-BD41-CCCFB3929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90600"/>
            <a:ext cx="5715000" cy="5715000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70D27235-F14A-A644-AE61-55908930F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0219" y="467380"/>
            <a:ext cx="13035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BLAST?</a:t>
            </a:r>
            <a:endParaRPr lang="en-US" alt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4290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88"/>
          <a:stretch/>
        </p:blipFill>
        <p:spPr bwMode="auto">
          <a:xfrm>
            <a:off x="2971800" y="581583"/>
            <a:ext cx="6096000" cy="614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14" y="5905642"/>
            <a:ext cx="1029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B&amp;FG 3e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Fig. 4-1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Page 123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76200"/>
            <a:ext cx="8610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BLASTP search at NCBI: overview of web-based 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828800"/>
            <a:ext cx="2895600" cy="83099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query: FASTA format or accession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3348335"/>
            <a:ext cx="12954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database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4262735"/>
            <a:ext cx="19812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 </a:t>
            </a:r>
            <a:r>
              <a:rPr lang="en-US" sz="2400" dirty="0" err="1"/>
              <a:t>Entrez</a:t>
            </a:r>
            <a:r>
              <a:rPr lang="en-US" sz="2400" dirty="0"/>
              <a:t> query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4876801"/>
            <a:ext cx="15240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6324600"/>
            <a:ext cx="1676400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71689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355279" y="685800"/>
            <a:ext cx="46017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>
                <a:solidFill>
                  <a:srgbClr val="000000"/>
                </a:solidFill>
                <a:latin typeface="Gill Sans MT"/>
                <a:cs typeface="Gill Sans MT"/>
              </a:rPr>
              <a:t>Step 1: Choose your sequence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295400" y="27432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400">
                <a:solidFill>
                  <a:srgbClr val="000000"/>
                </a:solidFill>
                <a:latin typeface="Gill Sans MT"/>
                <a:cs typeface="Gill Sans MT"/>
              </a:rPr>
              <a:t>Sequence can be input in FASTA format or as accession number</a:t>
            </a:r>
          </a:p>
        </p:txBody>
      </p:sp>
    </p:spTree>
    <p:extLst>
      <p:ext uri="{BB962C8B-B14F-4D97-AF65-F5344CB8AC3E}">
        <p14:creationId xmlns:p14="http://schemas.microsoft.com/office/powerpoint/2010/main" val="33888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9959</TotalTime>
  <Words>2305</Words>
  <Application>Microsoft Macintosh PowerPoint</Application>
  <PresentationFormat>On-screen Show (4:3)</PresentationFormat>
  <Paragraphs>401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Gill Sans MT</vt:lpstr>
      <vt:lpstr>Open Sans</vt:lpstr>
      <vt:lpstr>Symbol</vt:lpstr>
      <vt:lpstr>Times New Roman</vt:lpstr>
      <vt:lpstr>Office Theme</vt:lpstr>
      <vt:lpstr>Bioinformatics</vt:lpstr>
      <vt:lpstr>PowerPoint Presentation</vt:lpstr>
      <vt:lpstr>Presentation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Kennedy Krieger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pevsner</dc:creator>
  <cp:lastModifiedBy>Bosman J, Jasper</cp:lastModifiedBy>
  <cp:revision>55</cp:revision>
  <dcterms:created xsi:type="dcterms:W3CDTF">2014-11-10T15:13:23Z</dcterms:created>
  <dcterms:modified xsi:type="dcterms:W3CDTF">2020-03-01T20:37:03Z</dcterms:modified>
</cp:coreProperties>
</file>